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6" r:id="rId6"/>
    <p:sldId id="265" r:id="rId7"/>
    <p:sldId id="267" r:id="rId8"/>
    <p:sldId id="269" r:id="rId9"/>
    <p:sldId id="270" r:id="rId10"/>
    <p:sldId id="271" r:id="rId11"/>
    <p:sldId id="268" r:id="rId12"/>
    <p:sldId id="272" r:id="rId13"/>
    <p:sldId id="273" r:id="rId14"/>
    <p:sldId id="274" r:id="rId15"/>
    <p:sldId id="261" r:id="rId16"/>
    <p:sldId id="258" r:id="rId17"/>
    <p:sldId id="257" r:id="rId18"/>
    <p:sldId id="259"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EBB"/>
    <a:srgbClr val="FFFF66"/>
    <a:srgbClr val="FF993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78"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0F14-38DF-D9CE-D3BF-A80392BD9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9EAAA-59B6-257B-DDF9-4CA551C7D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A5A9F-8A63-7336-8EC2-A141ED039A38}"/>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DCCB97E3-DC20-79A7-A86D-6A65020396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F487E-A975-BF85-BEEC-116736C9C5F3}"/>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85161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2DE-E8C0-0B01-D330-27CE104F5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48EB5-BB08-2E33-0D89-292C2168A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6A91-5D3F-74DD-3EE2-2617081BED65}"/>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906349B5-9689-209B-27AA-F3EA08B31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B90CC6-81CE-6EF9-62CB-3A999F398C22}"/>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6278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F89015-F070-815A-C375-A17D094CD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F2E896-EF3C-721B-379A-E133DD98C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5ADE8-8D20-24F7-1DE5-A9DB6308F6CE}"/>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6FB5D587-4473-3BF9-D1EB-8B14C5EA01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88842B-B731-047F-9EAC-BAE6DAD4EC9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8358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211E-045E-B6F6-9395-41E98C852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2A0B4-1022-4B68-EF51-4AA44BAC7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FDA35-C4F2-FF59-8FC3-A46B6285617F}"/>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F52ADF70-798D-85A7-EE83-5A1F8735B8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076941-B0FC-9760-8A99-BFB9C0C1876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6581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C531-8142-B1C8-EC4D-E037282BD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F732AC-CA18-483B-A0F2-E8361453F4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1606F-82B6-679E-B88D-5DC55B2782FC}"/>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F5AEE8C9-9646-F696-EE9D-B5AA1DEA72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E795FB-3F08-D2E0-5199-81248F48F61B}"/>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20698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82E8-689A-6E44-2E82-0C7D2A97C4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A675E-851D-EB15-E0A5-1DAE5FD34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108835-B1DD-A4ED-EEC0-6B85BF814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C6BD7F-C397-1CF1-B932-1B1DD2011649}"/>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6" name="Footer Placeholder 5">
            <a:extLst>
              <a:ext uri="{FF2B5EF4-FFF2-40B4-BE49-F238E27FC236}">
                <a16:creationId xmlns:a16="http://schemas.microsoft.com/office/drawing/2014/main" id="{BB782120-3899-CF59-B63D-E6BE853F4E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D2D1E5-2495-F39E-9A1D-58DB382003C7}"/>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416172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D6F7-692F-36DE-826B-F4F9D26BEC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07D5AC-41F4-9275-0479-E6570004E9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B95049-CE03-C222-7D5F-3F19966A5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C2B632-77DA-4C45-CE56-46DA1DCFF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B0892-2E27-C05C-A995-C3F0E9DD6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C5ADF3-2A5E-0083-0E65-426D2CAFB963}"/>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8" name="Footer Placeholder 7">
            <a:extLst>
              <a:ext uri="{FF2B5EF4-FFF2-40B4-BE49-F238E27FC236}">
                <a16:creationId xmlns:a16="http://schemas.microsoft.com/office/drawing/2014/main" id="{C7BEE8F7-641D-C2FC-70F6-56843DC13F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2F06922-A6D5-57FA-9198-9EE5E2BDB6C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60741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5CC-8818-06F0-155E-0C82A792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1CAC-4B28-58F4-2DC6-15B6707AC75F}"/>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4" name="Footer Placeholder 3">
            <a:extLst>
              <a:ext uri="{FF2B5EF4-FFF2-40B4-BE49-F238E27FC236}">
                <a16:creationId xmlns:a16="http://schemas.microsoft.com/office/drawing/2014/main" id="{E0385361-2B5B-A09D-3E46-0423AEE34A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DBA224-D006-BB41-E602-C5CCE495974C}"/>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15034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76B44-45F2-4860-20EE-E1B0D2B77367}"/>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3" name="Footer Placeholder 2">
            <a:extLst>
              <a:ext uri="{FF2B5EF4-FFF2-40B4-BE49-F238E27FC236}">
                <a16:creationId xmlns:a16="http://schemas.microsoft.com/office/drawing/2014/main" id="{C23224B1-6650-D643-40C4-2D1B20AE8B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30A191-7E6E-5AE9-0631-164086BC0559}"/>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71045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F26E-1780-C568-8B0F-3C4E1AA897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CA694-61AC-92A5-238B-37C4E532F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2DEAEA-8891-3488-0726-4F8B1FF4A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B1BF7-FEAA-51F2-10A4-FA3960DB8C87}"/>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6" name="Footer Placeholder 5">
            <a:extLst>
              <a:ext uri="{FF2B5EF4-FFF2-40B4-BE49-F238E27FC236}">
                <a16:creationId xmlns:a16="http://schemas.microsoft.com/office/drawing/2014/main" id="{9D499D68-EF5F-3CCF-4CBB-B69687FD97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A2C2A9-DDCD-48A7-EE44-B26AA497E72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70738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FA11-D609-6CF0-8353-663FF534DB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4C6306-686A-2971-2043-646823237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DA9D840-4960-E69F-C227-666DEAE44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C97DC-DAE8-DD9B-F1FE-8AB7EC4F4600}"/>
              </a:ext>
            </a:extLst>
          </p:cNvPr>
          <p:cNvSpPr>
            <a:spLocks noGrp="1"/>
          </p:cNvSpPr>
          <p:nvPr>
            <p:ph type="dt" sz="half" idx="10"/>
          </p:nvPr>
        </p:nvSpPr>
        <p:spPr/>
        <p:txBody>
          <a:bodyPr/>
          <a:lstStyle/>
          <a:p>
            <a:fld id="{E908CF19-BBB9-45F0-B426-1C49897CD9DC}" type="datetimeFigureOut">
              <a:rPr lang="en-US" smtClean="0"/>
              <a:t>7/28/2025</a:t>
            </a:fld>
            <a:endParaRPr lang="en-US" dirty="0"/>
          </a:p>
        </p:txBody>
      </p:sp>
      <p:sp>
        <p:nvSpPr>
          <p:cNvPr id="6" name="Footer Placeholder 5">
            <a:extLst>
              <a:ext uri="{FF2B5EF4-FFF2-40B4-BE49-F238E27FC236}">
                <a16:creationId xmlns:a16="http://schemas.microsoft.com/office/drawing/2014/main" id="{ABC28B5C-13C7-B9C9-B09C-0741E444F4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294E38-E941-9F5C-630C-9F293200C194}"/>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2483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85071-3F0B-48FB-1238-7E0600E8E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F954B-8F08-385E-2D5F-AD179A97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5F65B-2A40-EED4-BB10-476F76711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08CF19-BBB9-45F0-B426-1C49897CD9DC}" type="datetimeFigureOut">
              <a:rPr lang="en-US" smtClean="0"/>
              <a:t>7/28/2025</a:t>
            </a:fld>
            <a:endParaRPr lang="en-US" dirty="0"/>
          </a:p>
        </p:txBody>
      </p:sp>
      <p:sp>
        <p:nvSpPr>
          <p:cNvPr id="5" name="Footer Placeholder 4">
            <a:extLst>
              <a:ext uri="{FF2B5EF4-FFF2-40B4-BE49-F238E27FC236}">
                <a16:creationId xmlns:a16="http://schemas.microsoft.com/office/drawing/2014/main" id="{7B93CFB6-2685-E73C-5E8A-29DB2B34E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821ED27F-1340-C43E-EB62-C0A7E63BC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34D5A4-6DB2-48D5-8213-94E4E4EAA0C5}" type="slidenum">
              <a:rPr lang="en-US" smtClean="0"/>
              <a:t>‹#›</a:t>
            </a:fld>
            <a:endParaRPr lang="en-US" dirty="0"/>
          </a:p>
        </p:txBody>
      </p:sp>
    </p:spTree>
    <p:extLst>
      <p:ext uri="{BB962C8B-B14F-4D97-AF65-F5344CB8AC3E}">
        <p14:creationId xmlns:p14="http://schemas.microsoft.com/office/powerpoint/2010/main" val="192535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4.jpg"/><Relationship Id="rId5" Type="http://schemas.microsoft.com/office/2007/relationships/hdphoto" Target="../media/hdphoto9.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2F128-21CE-C99B-B938-AA2F454ED851}"/>
              </a:ext>
            </a:extLst>
          </p:cNvPr>
          <p:cNvPicPr>
            <a:picLocks noChangeAspect="1"/>
          </p:cNvPicPr>
          <p:nvPr/>
        </p:nvPicPr>
        <p:blipFill>
          <a:blip r:embed="rId2"/>
          <a:stretch>
            <a:fillRect/>
          </a:stretch>
        </p:blipFill>
        <p:spPr>
          <a:xfrm>
            <a:off x="299197" y="1237944"/>
            <a:ext cx="6582694" cy="4382112"/>
          </a:xfrm>
          <a:prstGeom prst="rect">
            <a:avLst/>
          </a:prstGeom>
        </p:spPr>
      </p:pic>
      <p:sp>
        <p:nvSpPr>
          <p:cNvPr id="7" name="Oval 6">
            <a:extLst>
              <a:ext uri="{FF2B5EF4-FFF2-40B4-BE49-F238E27FC236}">
                <a16:creationId xmlns:a16="http://schemas.microsoft.com/office/drawing/2014/main" id="{41D154A3-7741-0FAA-73C4-1C1493EC47D5}"/>
              </a:ext>
            </a:extLst>
          </p:cNvPr>
          <p:cNvSpPr/>
          <p:nvPr/>
        </p:nvSpPr>
        <p:spPr>
          <a:xfrm>
            <a:off x="2781960" y="251544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8</a:t>
            </a:r>
          </a:p>
        </p:txBody>
      </p:sp>
      <p:sp>
        <p:nvSpPr>
          <p:cNvPr id="8" name="Oval 7">
            <a:extLst>
              <a:ext uri="{FF2B5EF4-FFF2-40B4-BE49-F238E27FC236}">
                <a16:creationId xmlns:a16="http://schemas.microsoft.com/office/drawing/2014/main" id="{5F56EB30-5055-1ADC-924A-BCF7F17BE985}"/>
              </a:ext>
            </a:extLst>
          </p:cNvPr>
          <p:cNvSpPr/>
          <p:nvPr/>
        </p:nvSpPr>
        <p:spPr>
          <a:xfrm>
            <a:off x="1391784" y="232494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a:t>
            </a:r>
          </a:p>
        </p:txBody>
      </p:sp>
      <p:sp>
        <p:nvSpPr>
          <p:cNvPr id="9" name="Oval 8">
            <a:extLst>
              <a:ext uri="{FF2B5EF4-FFF2-40B4-BE49-F238E27FC236}">
                <a16:creationId xmlns:a16="http://schemas.microsoft.com/office/drawing/2014/main" id="{E6D7257E-D59D-9B2A-6F61-745DD7637D18}"/>
              </a:ext>
            </a:extLst>
          </p:cNvPr>
          <p:cNvSpPr/>
          <p:nvPr/>
        </p:nvSpPr>
        <p:spPr>
          <a:xfrm>
            <a:off x="2012628" y="1991199"/>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a:t>
            </a:r>
          </a:p>
        </p:txBody>
      </p:sp>
      <p:sp>
        <p:nvSpPr>
          <p:cNvPr id="10" name="Oval 9">
            <a:extLst>
              <a:ext uri="{FF2B5EF4-FFF2-40B4-BE49-F238E27FC236}">
                <a16:creationId xmlns:a16="http://schemas.microsoft.com/office/drawing/2014/main" id="{96057398-5F93-9339-0119-C882F610C8D1}"/>
              </a:ext>
            </a:extLst>
          </p:cNvPr>
          <p:cNvSpPr/>
          <p:nvPr/>
        </p:nvSpPr>
        <p:spPr>
          <a:xfrm>
            <a:off x="1388557" y="166708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3</a:t>
            </a:r>
          </a:p>
        </p:txBody>
      </p:sp>
      <p:sp>
        <p:nvSpPr>
          <p:cNvPr id="11" name="Oval 10">
            <a:extLst>
              <a:ext uri="{FF2B5EF4-FFF2-40B4-BE49-F238E27FC236}">
                <a16:creationId xmlns:a16="http://schemas.microsoft.com/office/drawing/2014/main" id="{6F5242C9-6C56-0A2B-2A1A-9F24DD2F4DDB}"/>
              </a:ext>
            </a:extLst>
          </p:cNvPr>
          <p:cNvSpPr/>
          <p:nvPr/>
        </p:nvSpPr>
        <p:spPr>
          <a:xfrm>
            <a:off x="534307" y="179965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4</a:t>
            </a:r>
          </a:p>
        </p:txBody>
      </p:sp>
      <p:sp>
        <p:nvSpPr>
          <p:cNvPr id="12" name="Oval 11">
            <a:extLst>
              <a:ext uri="{FF2B5EF4-FFF2-40B4-BE49-F238E27FC236}">
                <a16:creationId xmlns:a16="http://schemas.microsoft.com/office/drawing/2014/main" id="{A638575E-A884-62B3-A60B-B6DDB96F8C74}"/>
              </a:ext>
            </a:extLst>
          </p:cNvPr>
          <p:cNvSpPr/>
          <p:nvPr/>
        </p:nvSpPr>
        <p:spPr>
          <a:xfrm>
            <a:off x="577420" y="260979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5</a:t>
            </a:r>
          </a:p>
        </p:txBody>
      </p:sp>
      <p:sp>
        <p:nvSpPr>
          <p:cNvPr id="13" name="Oval 12">
            <a:extLst>
              <a:ext uri="{FF2B5EF4-FFF2-40B4-BE49-F238E27FC236}">
                <a16:creationId xmlns:a16="http://schemas.microsoft.com/office/drawing/2014/main" id="{C3A83246-2B37-9658-3ABA-B90928ACD0A1}"/>
              </a:ext>
            </a:extLst>
          </p:cNvPr>
          <p:cNvSpPr/>
          <p:nvPr/>
        </p:nvSpPr>
        <p:spPr>
          <a:xfrm>
            <a:off x="1182095" y="316217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6</a:t>
            </a:r>
          </a:p>
        </p:txBody>
      </p:sp>
      <p:sp>
        <p:nvSpPr>
          <p:cNvPr id="14" name="Oval 13">
            <a:extLst>
              <a:ext uri="{FF2B5EF4-FFF2-40B4-BE49-F238E27FC236}">
                <a16:creationId xmlns:a16="http://schemas.microsoft.com/office/drawing/2014/main" id="{FA883873-F038-E672-D0AC-CB05EF15B27E}"/>
              </a:ext>
            </a:extLst>
          </p:cNvPr>
          <p:cNvSpPr/>
          <p:nvPr/>
        </p:nvSpPr>
        <p:spPr>
          <a:xfrm>
            <a:off x="1664428" y="281374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7</a:t>
            </a:r>
          </a:p>
        </p:txBody>
      </p:sp>
      <p:sp>
        <p:nvSpPr>
          <p:cNvPr id="15" name="Oval 14">
            <a:extLst>
              <a:ext uri="{FF2B5EF4-FFF2-40B4-BE49-F238E27FC236}">
                <a16:creationId xmlns:a16="http://schemas.microsoft.com/office/drawing/2014/main" id="{DEA8EB85-09DC-53FE-521C-2113352B9E79}"/>
              </a:ext>
            </a:extLst>
          </p:cNvPr>
          <p:cNvSpPr/>
          <p:nvPr/>
        </p:nvSpPr>
        <p:spPr>
          <a:xfrm>
            <a:off x="2737826" y="335267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9</a:t>
            </a:r>
          </a:p>
        </p:txBody>
      </p:sp>
      <p:sp>
        <p:nvSpPr>
          <p:cNvPr id="16" name="Oval 15">
            <a:extLst>
              <a:ext uri="{FF2B5EF4-FFF2-40B4-BE49-F238E27FC236}">
                <a16:creationId xmlns:a16="http://schemas.microsoft.com/office/drawing/2014/main" id="{52EBDA88-8840-1B76-2680-468016D19FF8}"/>
              </a:ext>
            </a:extLst>
          </p:cNvPr>
          <p:cNvSpPr/>
          <p:nvPr/>
        </p:nvSpPr>
        <p:spPr>
          <a:xfrm>
            <a:off x="3400044" y="393012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14</a:t>
            </a:r>
          </a:p>
        </p:txBody>
      </p:sp>
      <p:sp>
        <p:nvSpPr>
          <p:cNvPr id="17" name="Oval 16">
            <a:extLst>
              <a:ext uri="{FF2B5EF4-FFF2-40B4-BE49-F238E27FC236}">
                <a16:creationId xmlns:a16="http://schemas.microsoft.com/office/drawing/2014/main" id="{6161FC22-7312-FDB0-E5C1-97459DFD6436}"/>
              </a:ext>
            </a:extLst>
          </p:cNvPr>
          <p:cNvSpPr/>
          <p:nvPr/>
        </p:nvSpPr>
        <p:spPr>
          <a:xfrm>
            <a:off x="1235287" y="401053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10</a:t>
            </a:r>
          </a:p>
        </p:txBody>
      </p:sp>
      <p:sp>
        <p:nvSpPr>
          <p:cNvPr id="18" name="Oval 17">
            <a:extLst>
              <a:ext uri="{FF2B5EF4-FFF2-40B4-BE49-F238E27FC236}">
                <a16:creationId xmlns:a16="http://schemas.microsoft.com/office/drawing/2014/main" id="{E076D6E4-847C-50E4-63A5-CAC291377723}"/>
              </a:ext>
            </a:extLst>
          </p:cNvPr>
          <p:cNvSpPr/>
          <p:nvPr/>
        </p:nvSpPr>
        <p:spPr>
          <a:xfrm>
            <a:off x="411646" y="374300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11</a:t>
            </a:r>
          </a:p>
        </p:txBody>
      </p:sp>
      <p:sp>
        <p:nvSpPr>
          <p:cNvPr id="19" name="Oval 18">
            <a:extLst>
              <a:ext uri="{FF2B5EF4-FFF2-40B4-BE49-F238E27FC236}">
                <a16:creationId xmlns:a16="http://schemas.microsoft.com/office/drawing/2014/main" id="{49917A75-F64D-C4C7-82CC-B288C6D3010B}"/>
              </a:ext>
            </a:extLst>
          </p:cNvPr>
          <p:cNvSpPr/>
          <p:nvPr/>
        </p:nvSpPr>
        <p:spPr>
          <a:xfrm>
            <a:off x="1080883" y="480788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12</a:t>
            </a:r>
          </a:p>
        </p:txBody>
      </p:sp>
      <p:sp>
        <p:nvSpPr>
          <p:cNvPr id="20" name="Oval 19">
            <a:extLst>
              <a:ext uri="{FF2B5EF4-FFF2-40B4-BE49-F238E27FC236}">
                <a16:creationId xmlns:a16="http://schemas.microsoft.com/office/drawing/2014/main" id="{B82C2600-69BC-83DE-21BB-8AFE7155D2E2}"/>
              </a:ext>
            </a:extLst>
          </p:cNvPr>
          <p:cNvSpPr/>
          <p:nvPr/>
        </p:nvSpPr>
        <p:spPr>
          <a:xfrm>
            <a:off x="2962963" y="4387941"/>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13</a:t>
            </a:r>
          </a:p>
        </p:txBody>
      </p:sp>
      <p:sp>
        <p:nvSpPr>
          <p:cNvPr id="21" name="TextBox 20">
            <a:extLst>
              <a:ext uri="{FF2B5EF4-FFF2-40B4-BE49-F238E27FC236}">
                <a16:creationId xmlns:a16="http://schemas.microsoft.com/office/drawing/2014/main" id="{BE4C5586-96E0-151C-B156-12DAE8E29E91}"/>
              </a:ext>
            </a:extLst>
          </p:cNvPr>
          <p:cNvSpPr txBox="1"/>
          <p:nvPr/>
        </p:nvSpPr>
        <p:spPr>
          <a:xfrm>
            <a:off x="7099152" y="201560"/>
            <a:ext cx="5092848" cy="6694140"/>
          </a:xfrm>
          <a:prstGeom prst="rect">
            <a:avLst/>
          </a:prstGeom>
          <a:noFill/>
        </p:spPr>
        <p:txBody>
          <a:bodyPr wrap="square" rtlCol="0">
            <a:spAutoFit/>
          </a:bodyPr>
          <a:lstStyle/>
          <a:p>
            <a:r>
              <a:rPr lang="en-US" sz="1100" dirty="0"/>
              <a:t>Logan-1-welcome hero- After surviving the </a:t>
            </a:r>
            <a:r>
              <a:rPr lang="en-US" sz="1100" dirty="0" err="1"/>
              <a:t>centuar</a:t>
            </a:r>
            <a:r>
              <a:rPr lang="en-US" sz="1100" dirty="0"/>
              <a:t> attack, go check on the villagers</a:t>
            </a:r>
          </a:p>
          <a:p>
            <a:r>
              <a:rPr lang="en-US" sz="1100" dirty="0"/>
              <a:t>Faren-2-blasted bandits</a:t>
            </a:r>
          </a:p>
          <a:p>
            <a:r>
              <a:rPr lang="en-US" sz="1100" dirty="0"/>
              <a:t>Faren-3-dam bandits</a:t>
            </a:r>
          </a:p>
          <a:p>
            <a:r>
              <a:rPr lang="en-US" sz="1100" dirty="0"/>
              <a:t>Faren-4-Rotten Core</a:t>
            </a:r>
          </a:p>
          <a:p>
            <a:r>
              <a:rPr lang="en-US" sz="1100" dirty="0"/>
              <a:t>Faren-5-Two in the bush</a:t>
            </a:r>
          </a:p>
          <a:p>
            <a:r>
              <a:rPr lang="en-US" sz="1100" dirty="0"/>
              <a:t>Faren-6-Dispicable business - Introduce bandits and introduce them to plot linked to </a:t>
            </a:r>
            <a:r>
              <a:rPr lang="en-US" sz="1100" dirty="0" err="1"/>
              <a:t>cadicus</a:t>
            </a:r>
            <a:r>
              <a:rPr lang="en-US" sz="1100" dirty="0"/>
              <a:t>, kidnapping people to sell to centaur.</a:t>
            </a:r>
          </a:p>
          <a:p>
            <a:r>
              <a:rPr lang="en-US" sz="1100" dirty="0"/>
              <a:t>Faren-7-To </a:t>
            </a:r>
            <a:r>
              <a:rPr lang="en-US" sz="1100" dirty="0" err="1"/>
              <a:t>shaemoor</a:t>
            </a:r>
            <a:r>
              <a:rPr lang="en-US" sz="1100" dirty="0"/>
              <a:t> </a:t>
            </a:r>
          </a:p>
          <a:p>
            <a:r>
              <a:rPr lang="en-US" sz="1100" dirty="0"/>
              <a:t>Logan-8-Pushing Back- something is attacking the supply road to claymore, go see Lexi</a:t>
            </a:r>
          </a:p>
          <a:p>
            <a:r>
              <a:rPr lang="en-US" sz="1100" dirty="0"/>
              <a:t>Logan-9-Lost Trade-escort traders along route and check on bar </a:t>
            </a:r>
            <a:r>
              <a:rPr lang="en-US" sz="1100" dirty="0" err="1"/>
              <a:t>curtis</a:t>
            </a:r>
            <a:r>
              <a:rPr lang="en-US" sz="1100" dirty="0"/>
              <a:t> ranch</a:t>
            </a:r>
          </a:p>
          <a:p>
            <a:r>
              <a:rPr lang="en-US" sz="1100" dirty="0"/>
              <a:t>Logan-10-arnt you harpy-kill harpies and bandits attacking ranch and send news to </a:t>
            </a:r>
            <a:r>
              <a:rPr lang="en-US" sz="1100" dirty="0" err="1"/>
              <a:t>claypool</a:t>
            </a:r>
            <a:r>
              <a:rPr lang="en-US" sz="1100" dirty="0"/>
              <a:t>.</a:t>
            </a:r>
          </a:p>
          <a:p>
            <a:r>
              <a:rPr lang="en-US" sz="1100" dirty="0"/>
              <a:t>Logan-11-Time for a trade-head down to </a:t>
            </a:r>
            <a:r>
              <a:rPr lang="en-US" sz="1100" dirty="0" err="1"/>
              <a:t>claypool</a:t>
            </a:r>
            <a:r>
              <a:rPr lang="en-US" sz="1100" dirty="0"/>
              <a:t> while logan reports back to queen</a:t>
            </a:r>
          </a:p>
          <a:p>
            <a:r>
              <a:rPr lang="en-US" sz="1100" dirty="0"/>
              <a:t>Faren-12-trouble of the heart-train in </a:t>
            </a:r>
            <a:r>
              <a:rPr lang="en-US" sz="1100" dirty="0" err="1"/>
              <a:t>claypool</a:t>
            </a:r>
            <a:r>
              <a:rPr lang="en-US" sz="1100" dirty="0"/>
              <a:t> and pickup crafting, fight though the heartwoods </a:t>
            </a:r>
          </a:p>
          <a:p>
            <a:r>
              <a:rPr lang="en-US" sz="1100" dirty="0"/>
              <a:t>Faren-13-something stinks in </a:t>
            </a:r>
            <a:r>
              <a:rPr lang="en-US" sz="1100" dirty="0" err="1"/>
              <a:t>queensdale</a:t>
            </a:r>
            <a:r>
              <a:rPr lang="en-US" sz="1100" dirty="0"/>
              <a:t>- Head to the ridge and see if its centaur or something dead</a:t>
            </a:r>
          </a:p>
          <a:p>
            <a:r>
              <a:rPr lang="en-US" sz="1100" dirty="0"/>
              <a:t>Faren-14-Not the beer!- </a:t>
            </a:r>
            <a:r>
              <a:rPr lang="en-US" sz="1100" dirty="0" err="1"/>
              <a:t>Centuar</a:t>
            </a:r>
            <a:r>
              <a:rPr lang="en-US" sz="1100" dirty="0"/>
              <a:t> are attacking the beer! Save the beer</a:t>
            </a:r>
          </a:p>
          <a:p>
            <a:r>
              <a:rPr lang="en-US" sz="1100" dirty="0"/>
              <a:t>Faren-15-Somethings a buzz-go check on the lumber mill in queens forest, find infestation of </a:t>
            </a:r>
            <a:r>
              <a:rPr lang="en-US" sz="1100" dirty="0" err="1"/>
              <a:t>skritt</a:t>
            </a:r>
            <a:r>
              <a:rPr lang="en-US" sz="1100" dirty="0"/>
              <a:t>, </a:t>
            </a:r>
          </a:p>
          <a:p>
            <a:r>
              <a:rPr lang="en-US" sz="1100" dirty="0"/>
              <a:t>Faren-16-Vipers Den-they couldn’t be responsible for the kidnapping root out the bandits hideout which “contains” notes about an attack on </a:t>
            </a:r>
            <a:r>
              <a:rPr lang="en-US" sz="1100" dirty="0" err="1"/>
              <a:t>beetletun</a:t>
            </a:r>
            <a:endParaRPr lang="en-US" sz="1100" dirty="0"/>
          </a:p>
          <a:p>
            <a:r>
              <a:rPr lang="en-US" sz="1100" dirty="0"/>
              <a:t>Faren-17-Faint Façade-Find a clue for instructions to pass information on Seraph patrols and attacks on Beetletun</a:t>
            </a:r>
          </a:p>
          <a:p>
            <a:r>
              <a:rPr lang="en-US" sz="1100" dirty="0"/>
              <a:t>Logan-18-Ministers and Queens – Logan gives a brief on the tension between </a:t>
            </a:r>
            <a:r>
              <a:rPr lang="en-US" sz="1100" dirty="0" err="1"/>
              <a:t>Cadecus</a:t>
            </a:r>
            <a:r>
              <a:rPr lang="en-US" sz="1100" dirty="0"/>
              <a:t> and Jenna. See if the townsfolk know anything about an attack</a:t>
            </a:r>
          </a:p>
          <a:p>
            <a:r>
              <a:rPr lang="en-US" sz="1100" dirty="0"/>
              <a:t>Logan-19-Hero’s Rescue-after reporting to </a:t>
            </a:r>
            <a:r>
              <a:rPr lang="en-US" sz="1100" dirty="0" err="1"/>
              <a:t>beetletun</a:t>
            </a:r>
            <a:r>
              <a:rPr lang="en-US" sz="1100" dirty="0"/>
              <a:t>, take the attack down to free slaves </a:t>
            </a:r>
          </a:p>
          <a:p>
            <a:r>
              <a:rPr lang="en-US" sz="1100" dirty="0"/>
              <a:t>Logan-20-Into the foothills-and then to the heart of the </a:t>
            </a:r>
            <a:r>
              <a:rPr lang="en-US" sz="1100" dirty="0" err="1"/>
              <a:t>centuars</a:t>
            </a:r>
            <a:r>
              <a:rPr lang="en-US" sz="1100" dirty="0"/>
              <a:t> in </a:t>
            </a:r>
            <a:r>
              <a:rPr lang="en-US" sz="1100" dirty="0" err="1"/>
              <a:t>queensdale</a:t>
            </a:r>
            <a:r>
              <a:rPr lang="en-US" sz="1100" dirty="0"/>
              <a:t>.</a:t>
            </a:r>
          </a:p>
          <a:p>
            <a:r>
              <a:rPr lang="en-US" sz="1100" dirty="0"/>
              <a:t>Logan-21- Just the pits-find a “note” about someone escaping into </a:t>
            </a:r>
            <a:r>
              <a:rPr lang="en-US" sz="1100" dirty="0" err="1"/>
              <a:t>demongrub</a:t>
            </a:r>
            <a:r>
              <a:rPr lang="en-US" sz="1100" dirty="0"/>
              <a:t> pits. </a:t>
            </a:r>
          </a:p>
          <a:p>
            <a:r>
              <a:rPr lang="en-US" sz="1100" dirty="0"/>
              <a:t>Faren-22-A shadow over </a:t>
            </a:r>
            <a:r>
              <a:rPr lang="en-US" sz="1100" dirty="0" err="1"/>
              <a:t>Queensdale</a:t>
            </a:r>
            <a:r>
              <a:rPr lang="en-US" sz="1100" dirty="0"/>
              <a:t>-find survivors “remains” with a note about the centaur using preying on survivors of the demon attacks in </a:t>
            </a:r>
            <a:r>
              <a:rPr lang="en-US" sz="1100" dirty="0" err="1"/>
              <a:t>godslost</a:t>
            </a:r>
            <a:r>
              <a:rPr lang="en-US" sz="1100" dirty="0"/>
              <a:t> swamp. </a:t>
            </a:r>
          </a:p>
          <a:p>
            <a:r>
              <a:rPr lang="en-US" sz="1100" dirty="0"/>
              <a:t>Logan-23- assault the demon of the swamp and report to </a:t>
            </a:r>
            <a:r>
              <a:rPr lang="en-US" sz="1100" dirty="0" err="1"/>
              <a:t>swamplost</a:t>
            </a:r>
            <a:r>
              <a:rPr lang="en-US" sz="1100" dirty="0"/>
              <a:t>. </a:t>
            </a:r>
          </a:p>
          <a:p>
            <a:r>
              <a:rPr lang="en-US" sz="1100" dirty="0"/>
              <a:t>Logan-24-Uncover how bandits have been using the cover of the demon to sneak people in and out of </a:t>
            </a:r>
            <a:r>
              <a:rPr lang="en-US" sz="1100" dirty="0" err="1"/>
              <a:t>queensdale</a:t>
            </a:r>
            <a:endParaRPr lang="en-US" sz="1100" dirty="0"/>
          </a:p>
        </p:txBody>
      </p:sp>
      <p:sp>
        <p:nvSpPr>
          <p:cNvPr id="22" name="Oval 21">
            <a:extLst>
              <a:ext uri="{FF2B5EF4-FFF2-40B4-BE49-F238E27FC236}">
                <a16:creationId xmlns:a16="http://schemas.microsoft.com/office/drawing/2014/main" id="{EFB19FF7-B8DF-9808-7627-968E3D34FAAC}"/>
              </a:ext>
            </a:extLst>
          </p:cNvPr>
          <p:cNvSpPr/>
          <p:nvPr/>
        </p:nvSpPr>
        <p:spPr>
          <a:xfrm>
            <a:off x="3845004" y="236796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16</a:t>
            </a:r>
          </a:p>
        </p:txBody>
      </p:sp>
      <p:sp>
        <p:nvSpPr>
          <p:cNvPr id="23" name="Oval 22">
            <a:extLst>
              <a:ext uri="{FF2B5EF4-FFF2-40B4-BE49-F238E27FC236}">
                <a16:creationId xmlns:a16="http://schemas.microsoft.com/office/drawing/2014/main" id="{EFE9F154-1B16-BDD3-458C-A0D2C2736BFF}"/>
              </a:ext>
            </a:extLst>
          </p:cNvPr>
          <p:cNvSpPr/>
          <p:nvPr/>
        </p:nvSpPr>
        <p:spPr>
          <a:xfrm>
            <a:off x="4584912" y="320410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15</a:t>
            </a:r>
          </a:p>
        </p:txBody>
      </p:sp>
      <p:sp>
        <p:nvSpPr>
          <p:cNvPr id="24" name="Oval 23">
            <a:extLst>
              <a:ext uri="{FF2B5EF4-FFF2-40B4-BE49-F238E27FC236}">
                <a16:creationId xmlns:a16="http://schemas.microsoft.com/office/drawing/2014/main" id="{F130C08F-06B3-C59E-A68E-9C19E4B98B3D}"/>
              </a:ext>
            </a:extLst>
          </p:cNvPr>
          <p:cNvSpPr/>
          <p:nvPr/>
        </p:nvSpPr>
        <p:spPr>
          <a:xfrm>
            <a:off x="1986039" y="335755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a:t>
            </a:r>
          </a:p>
        </p:txBody>
      </p:sp>
      <p:sp>
        <p:nvSpPr>
          <p:cNvPr id="25" name="Oval 24">
            <a:extLst>
              <a:ext uri="{FF2B5EF4-FFF2-40B4-BE49-F238E27FC236}">
                <a16:creationId xmlns:a16="http://schemas.microsoft.com/office/drawing/2014/main" id="{66427A22-BED8-B41A-DDEA-E30942C4C563}"/>
              </a:ext>
            </a:extLst>
          </p:cNvPr>
          <p:cNvSpPr/>
          <p:nvPr/>
        </p:nvSpPr>
        <p:spPr>
          <a:xfrm>
            <a:off x="3293604" y="149437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17</a:t>
            </a:r>
          </a:p>
        </p:txBody>
      </p:sp>
      <p:sp>
        <p:nvSpPr>
          <p:cNvPr id="26" name="Oval 25">
            <a:extLst>
              <a:ext uri="{FF2B5EF4-FFF2-40B4-BE49-F238E27FC236}">
                <a16:creationId xmlns:a16="http://schemas.microsoft.com/office/drawing/2014/main" id="{0102E076-87BF-A738-0C5E-AAF44D91D423}"/>
              </a:ext>
            </a:extLst>
          </p:cNvPr>
          <p:cNvSpPr/>
          <p:nvPr/>
        </p:nvSpPr>
        <p:spPr>
          <a:xfrm>
            <a:off x="5715000" y="199015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19</a:t>
            </a:r>
          </a:p>
        </p:txBody>
      </p:sp>
      <p:sp>
        <p:nvSpPr>
          <p:cNvPr id="27" name="Oval 26">
            <a:extLst>
              <a:ext uri="{FF2B5EF4-FFF2-40B4-BE49-F238E27FC236}">
                <a16:creationId xmlns:a16="http://schemas.microsoft.com/office/drawing/2014/main" id="{BBFB53C5-9F29-172C-30DF-15DEDA18CF61}"/>
              </a:ext>
            </a:extLst>
          </p:cNvPr>
          <p:cNvSpPr/>
          <p:nvPr/>
        </p:nvSpPr>
        <p:spPr>
          <a:xfrm>
            <a:off x="6055976" y="372732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20</a:t>
            </a:r>
          </a:p>
        </p:txBody>
      </p:sp>
      <p:sp>
        <p:nvSpPr>
          <p:cNvPr id="28" name="Oval 27">
            <a:extLst>
              <a:ext uri="{FF2B5EF4-FFF2-40B4-BE49-F238E27FC236}">
                <a16:creationId xmlns:a16="http://schemas.microsoft.com/office/drawing/2014/main" id="{9B479D29-CDDC-F10C-B357-2C00E5D449EF}"/>
              </a:ext>
            </a:extLst>
          </p:cNvPr>
          <p:cNvSpPr/>
          <p:nvPr/>
        </p:nvSpPr>
        <p:spPr>
          <a:xfrm>
            <a:off x="5688237" y="464911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21</a:t>
            </a:r>
          </a:p>
        </p:txBody>
      </p:sp>
      <p:sp>
        <p:nvSpPr>
          <p:cNvPr id="29" name="Oval 28">
            <a:extLst>
              <a:ext uri="{FF2B5EF4-FFF2-40B4-BE49-F238E27FC236}">
                <a16:creationId xmlns:a16="http://schemas.microsoft.com/office/drawing/2014/main" id="{F30CC61F-2F52-C37F-2ED3-A19AF10F4EBD}"/>
              </a:ext>
            </a:extLst>
          </p:cNvPr>
          <p:cNvSpPr/>
          <p:nvPr/>
        </p:nvSpPr>
        <p:spPr>
          <a:xfrm>
            <a:off x="6270497" y="4578441"/>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22</a:t>
            </a:r>
          </a:p>
        </p:txBody>
      </p:sp>
      <p:sp>
        <p:nvSpPr>
          <p:cNvPr id="30" name="Oval 29">
            <a:extLst>
              <a:ext uri="{FF2B5EF4-FFF2-40B4-BE49-F238E27FC236}">
                <a16:creationId xmlns:a16="http://schemas.microsoft.com/office/drawing/2014/main" id="{141B4363-F08A-EA9B-B5CD-937DDD54210D}"/>
              </a:ext>
            </a:extLst>
          </p:cNvPr>
          <p:cNvSpPr/>
          <p:nvPr/>
        </p:nvSpPr>
        <p:spPr>
          <a:xfrm>
            <a:off x="4272219" y="4031079"/>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23</a:t>
            </a:r>
          </a:p>
        </p:txBody>
      </p:sp>
      <p:sp>
        <p:nvSpPr>
          <p:cNvPr id="31" name="Oval 30">
            <a:extLst>
              <a:ext uri="{FF2B5EF4-FFF2-40B4-BE49-F238E27FC236}">
                <a16:creationId xmlns:a16="http://schemas.microsoft.com/office/drawing/2014/main" id="{19EE0FB7-718D-A312-446D-3895C8ACD598}"/>
              </a:ext>
            </a:extLst>
          </p:cNvPr>
          <p:cNvSpPr/>
          <p:nvPr/>
        </p:nvSpPr>
        <p:spPr>
          <a:xfrm>
            <a:off x="4281822" y="513924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24</a:t>
            </a:r>
          </a:p>
        </p:txBody>
      </p:sp>
      <p:sp>
        <p:nvSpPr>
          <p:cNvPr id="33" name="Oval 32">
            <a:extLst>
              <a:ext uri="{FF2B5EF4-FFF2-40B4-BE49-F238E27FC236}">
                <a16:creationId xmlns:a16="http://schemas.microsoft.com/office/drawing/2014/main" id="{4BC684E4-374C-D59F-BBAA-3B0AC8DAC019}"/>
              </a:ext>
            </a:extLst>
          </p:cNvPr>
          <p:cNvSpPr/>
          <p:nvPr/>
        </p:nvSpPr>
        <p:spPr>
          <a:xfrm>
            <a:off x="5225370" y="160085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18</a:t>
            </a:r>
          </a:p>
        </p:txBody>
      </p:sp>
    </p:spTree>
    <p:extLst>
      <p:ext uri="{BB962C8B-B14F-4D97-AF65-F5344CB8AC3E}">
        <p14:creationId xmlns:p14="http://schemas.microsoft.com/office/powerpoint/2010/main" val="3329061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746-1E83-7A7B-E732-73E55A42821E}"/>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741266DE-7842-02D9-2275-ABA9960CD28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27C4BCB1-25A9-B422-5EF4-D6A0E879428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FEFD2F47-C6CC-3B30-5A98-E814E00E996C}"/>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FBB5AFFD-D940-38CD-F373-C3AF47AD4585}"/>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1ACBADC4-B050-51E0-7962-C19169803669}"/>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E2AB0014-2C74-A44A-D920-187908674594}"/>
              </a:ext>
            </a:extLst>
          </p:cNvPr>
          <p:cNvSpPr txBox="1"/>
          <p:nvPr/>
        </p:nvSpPr>
        <p:spPr>
          <a:xfrm>
            <a:off x="6654794" y="1139653"/>
            <a:ext cx="2504755" cy="3139321"/>
          </a:xfrm>
          <a:prstGeom prst="rect">
            <a:avLst/>
          </a:prstGeom>
          <a:noFill/>
          <a:ln>
            <a:noFill/>
          </a:ln>
        </p:spPr>
        <p:txBody>
          <a:bodyPr wrap="square" rtlCol="0">
            <a:spAutoFit/>
          </a:bodyPr>
          <a:lstStyle/>
          <a:p>
            <a:r>
              <a:rPr lang="en-US" dirty="0"/>
              <a:t>I can’t believe there is a bandits den so close to Divinity’s Reach. And look here…someone left their ledgers on the table. Ohh my...please go find </a:t>
            </a:r>
            <a:r>
              <a:rPr lang="en-US" b="1" dirty="0">
                <a:solidFill>
                  <a:schemeClr val="accent4">
                    <a:lumMod val="75000"/>
                  </a:schemeClr>
                </a:solidFill>
              </a:rPr>
              <a:t>Logan</a:t>
            </a:r>
            <a:r>
              <a:rPr lang="en-US" dirty="0"/>
              <a:t>. One of the lumbermill workers said </a:t>
            </a:r>
            <a:r>
              <a:rPr lang="en-US" b="1" dirty="0"/>
              <a:t>he was headed east towards Beetletun.</a:t>
            </a:r>
          </a:p>
        </p:txBody>
      </p:sp>
      <p:sp>
        <p:nvSpPr>
          <p:cNvPr id="9" name="TextBox 8">
            <a:extLst>
              <a:ext uri="{FF2B5EF4-FFF2-40B4-BE49-F238E27FC236}">
                <a16:creationId xmlns:a16="http://schemas.microsoft.com/office/drawing/2014/main" id="{68663503-9AD8-C408-A1A1-A293244D747A}"/>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17</a:t>
            </a:r>
          </a:p>
        </p:txBody>
      </p:sp>
      <p:pic>
        <p:nvPicPr>
          <p:cNvPr id="10" name="Picture 9" descr="A person in a garment&#10;&#10;AI-generated content may be incorrect.">
            <a:extLst>
              <a:ext uri="{FF2B5EF4-FFF2-40B4-BE49-F238E27FC236}">
                <a16:creationId xmlns:a16="http://schemas.microsoft.com/office/drawing/2014/main" id="{C81E9B78-0934-96F1-32C9-B110CC73E7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9A624F47-3A10-381B-AF81-306C8DF9D47C}"/>
              </a:ext>
            </a:extLst>
          </p:cNvPr>
          <p:cNvPicPr>
            <a:picLocks noChangeAspect="1"/>
          </p:cNvPicPr>
          <p:nvPr/>
        </p:nvPicPr>
        <p:blipFill>
          <a:blip r:embed="rId4"/>
          <a:srcRect l="2258" t="6897" r="6679" b="50530"/>
          <a:stretch>
            <a:fillRect/>
          </a:stretch>
        </p:blipFill>
        <p:spPr>
          <a:xfrm rot="10800000" flipH="1">
            <a:off x="2521985" y="2683505"/>
            <a:ext cx="3480933" cy="1528727"/>
          </a:xfrm>
          <a:prstGeom prst="rect">
            <a:avLst/>
          </a:prstGeom>
          <a:ln>
            <a:noFill/>
          </a:ln>
        </p:spPr>
      </p:pic>
      <p:pic>
        <p:nvPicPr>
          <p:cNvPr id="12" name="Picture 11">
            <a:extLst>
              <a:ext uri="{FF2B5EF4-FFF2-40B4-BE49-F238E27FC236}">
                <a16:creationId xmlns:a16="http://schemas.microsoft.com/office/drawing/2014/main" id="{87F9BF67-4077-88DA-A386-E1C733F59FAF}"/>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BA4A45EF-1AA1-D2A4-5159-E17B00A3AC80}"/>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6E6F92E3-E988-CC30-BE2E-E24A556A35E5}"/>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2EA16A63-8A95-CD57-C389-0F8AA804617C}"/>
              </a:ext>
            </a:extLst>
          </p:cNvPr>
          <p:cNvSpPr txBox="1"/>
          <p:nvPr/>
        </p:nvSpPr>
        <p:spPr>
          <a:xfrm>
            <a:off x="2971989" y="1037308"/>
            <a:ext cx="2654558" cy="2585323"/>
          </a:xfrm>
          <a:prstGeom prst="rect">
            <a:avLst/>
          </a:prstGeom>
          <a:noFill/>
          <a:ln>
            <a:noFill/>
          </a:ln>
        </p:spPr>
        <p:txBody>
          <a:bodyPr wrap="square" rtlCol="0">
            <a:spAutoFit/>
          </a:bodyPr>
          <a:lstStyle/>
          <a:p>
            <a:r>
              <a:rPr lang="en-US" dirty="0"/>
              <a:t>These bloody </a:t>
            </a:r>
            <a:r>
              <a:rPr lang="en-US" i="1" dirty="0"/>
              <a:t>RATS. </a:t>
            </a:r>
            <a:r>
              <a:rPr lang="en-US" dirty="0"/>
              <a:t>Well at least its not centaur or bandits. Wait </a:t>
            </a:r>
            <a:r>
              <a:rPr lang="en-US" i="1" dirty="0"/>
              <a:t>WHATTT, </a:t>
            </a:r>
            <a:r>
              <a:rPr lang="en-US" dirty="0"/>
              <a:t>bandits have been spotted across the lake?  </a:t>
            </a:r>
            <a:r>
              <a:rPr lang="en-US" b="1" dirty="0"/>
              <a:t>Let’s head over and see if they are connected to those cursed slave traders.</a:t>
            </a:r>
          </a:p>
        </p:txBody>
      </p:sp>
      <p:sp>
        <p:nvSpPr>
          <p:cNvPr id="16" name="TextBox 15">
            <a:extLst>
              <a:ext uri="{FF2B5EF4-FFF2-40B4-BE49-F238E27FC236}">
                <a16:creationId xmlns:a16="http://schemas.microsoft.com/office/drawing/2014/main" id="{43518951-CEB6-6BD8-CAC8-10F4F20D2D5D}"/>
              </a:ext>
            </a:extLst>
          </p:cNvPr>
          <p:cNvSpPr txBox="1"/>
          <p:nvPr/>
        </p:nvSpPr>
        <p:spPr>
          <a:xfrm>
            <a:off x="4622040" y="336825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16</a:t>
            </a:r>
          </a:p>
        </p:txBody>
      </p:sp>
    </p:spTree>
    <p:extLst>
      <p:ext uri="{BB962C8B-B14F-4D97-AF65-F5344CB8AC3E}">
        <p14:creationId xmlns:p14="http://schemas.microsoft.com/office/powerpoint/2010/main" val="1074647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AD7F-0DC7-2EE8-EA7B-61CA19BB4EF6}"/>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8A4F6ABA-FF0C-6515-BC69-915CE81852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8794362E-4BDE-4E97-9847-C166E6C956CC}"/>
              </a:ext>
            </a:extLst>
          </p:cNvPr>
          <p:cNvPicPr>
            <a:picLocks noChangeAspect="1"/>
          </p:cNvPicPr>
          <p:nvPr/>
        </p:nvPicPr>
        <p:blipFill>
          <a:blip r:embed="rId4"/>
          <a:srcRect l="2258" t="6897" r="5233" b="50530"/>
          <a:stretch>
            <a:fillRect/>
          </a:stretch>
        </p:blipFill>
        <p:spPr>
          <a:xfrm rot="10800000">
            <a:off x="5956966" y="3178882"/>
            <a:ext cx="3536193" cy="1528727"/>
          </a:xfrm>
          <a:prstGeom prst="rect">
            <a:avLst/>
          </a:prstGeom>
          <a:ln>
            <a:noFill/>
          </a:ln>
        </p:spPr>
      </p:pic>
      <p:pic>
        <p:nvPicPr>
          <p:cNvPr id="6" name="Picture 5">
            <a:extLst>
              <a:ext uri="{FF2B5EF4-FFF2-40B4-BE49-F238E27FC236}">
                <a16:creationId xmlns:a16="http://schemas.microsoft.com/office/drawing/2014/main" id="{E1C8225A-7FE8-C82E-4EF2-BAE30FA511EC}"/>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E35F0750-5E3F-9F3E-A1D9-5A6F2D11EAEE}"/>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389C2EE0-F49F-2B38-CFAA-743AAE3A54DE}"/>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021A006D-C549-3F38-E7DE-DC2CBFC40EAB}"/>
              </a:ext>
            </a:extLst>
          </p:cNvPr>
          <p:cNvSpPr txBox="1"/>
          <p:nvPr/>
        </p:nvSpPr>
        <p:spPr>
          <a:xfrm>
            <a:off x="6586827" y="1120765"/>
            <a:ext cx="2476500" cy="2862322"/>
          </a:xfrm>
          <a:prstGeom prst="rect">
            <a:avLst/>
          </a:prstGeom>
          <a:noFill/>
          <a:ln>
            <a:noFill/>
          </a:ln>
        </p:spPr>
        <p:txBody>
          <a:bodyPr wrap="square" rtlCol="0">
            <a:spAutoFit/>
          </a:bodyPr>
          <a:lstStyle/>
          <a:p>
            <a:r>
              <a:rPr lang="en-US" dirty="0"/>
              <a:t>Check around town, but these </a:t>
            </a:r>
            <a:r>
              <a:rPr lang="en-US" i="1" dirty="0"/>
              <a:t>Seraph</a:t>
            </a:r>
            <a:r>
              <a:rPr lang="en-US" dirty="0"/>
              <a:t> guards mentioned an issue in the south. At least someone knows who really makes up the heart of Kryta.  When you finish,</a:t>
            </a:r>
            <a:r>
              <a:rPr lang="en-US" b="1" dirty="0"/>
              <a:t> head down to Salma’s Heath and find me? </a:t>
            </a:r>
          </a:p>
        </p:txBody>
      </p:sp>
      <p:sp>
        <p:nvSpPr>
          <p:cNvPr id="17" name="TextBox 16">
            <a:extLst>
              <a:ext uri="{FF2B5EF4-FFF2-40B4-BE49-F238E27FC236}">
                <a16:creationId xmlns:a16="http://schemas.microsoft.com/office/drawing/2014/main" id="{42D5B686-9DAA-3983-6C69-B2320B9AB3CD}"/>
              </a:ext>
            </a:extLst>
          </p:cNvPr>
          <p:cNvSpPr txBox="1"/>
          <p:nvPr/>
        </p:nvSpPr>
        <p:spPr>
          <a:xfrm>
            <a:off x="8147282" y="3753297"/>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19</a:t>
            </a:r>
          </a:p>
        </p:txBody>
      </p:sp>
      <p:pic>
        <p:nvPicPr>
          <p:cNvPr id="7" name="Picture 6" descr="A video game character wearing armor&#10;&#10;AI-generated content may be incorrect.">
            <a:extLst>
              <a:ext uri="{FF2B5EF4-FFF2-40B4-BE49-F238E27FC236}">
                <a16:creationId xmlns:a16="http://schemas.microsoft.com/office/drawing/2014/main" id="{FF298A4A-2903-13C2-6F00-336F660ACA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6" name="Picture 15">
            <a:extLst>
              <a:ext uri="{FF2B5EF4-FFF2-40B4-BE49-F238E27FC236}">
                <a16:creationId xmlns:a16="http://schemas.microsoft.com/office/drawing/2014/main" id="{7715EC97-1B6F-6FDB-2C32-20E15E724D16}"/>
              </a:ext>
            </a:extLst>
          </p:cNvPr>
          <p:cNvPicPr>
            <a:picLocks noChangeAspect="1"/>
          </p:cNvPicPr>
          <p:nvPr/>
        </p:nvPicPr>
        <p:blipFill>
          <a:blip r:embed="rId4"/>
          <a:srcRect l="2258" t="6897" r="5233" b="50530"/>
          <a:stretch>
            <a:fillRect/>
          </a:stretch>
        </p:blipFill>
        <p:spPr>
          <a:xfrm rot="10800000" flipH="1">
            <a:off x="2420775" y="3178881"/>
            <a:ext cx="3536193" cy="1528727"/>
          </a:xfrm>
          <a:prstGeom prst="rect">
            <a:avLst/>
          </a:prstGeom>
          <a:ln>
            <a:noFill/>
          </a:ln>
        </p:spPr>
      </p:pic>
      <p:pic>
        <p:nvPicPr>
          <p:cNvPr id="18" name="Picture 17">
            <a:extLst>
              <a:ext uri="{FF2B5EF4-FFF2-40B4-BE49-F238E27FC236}">
                <a16:creationId xmlns:a16="http://schemas.microsoft.com/office/drawing/2014/main" id="{9E5184D0-1149-E9DE-0D11-3890CB3251DD}"/>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9" name="Picture 18">
            <a:extLst>
              <a:ext uri="{FF2B5EF4-FFF2-40B4-BE49-F238E27FC236}">
                <a16:creationId xmlns:a16="http://schemas.microsoft.com/office/drawing/2014/main" id="{165E8677-DEE6-28BE-6766-E47C6E033648}"/>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0" name="Picture 19">
            <a:extLst>
              <a:ext uri="{FF2B5EF4-FFF2-40B4-BE49-F238E27FC236}">
                <a16:creationId xmlns:a16="http://schemas.microsoft.com/office/drawing/2014/main" id="{07E67E41-F592-034D-92CC-94DC7EC02F07}"/>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1" name="TextBox 20">
            <a:extLst>
              <a:ext uri="{FF2B5EF4-FFF2-40B4-BE49-F238E27FC236}">
                <a16:creationId xmlns:a16="http://schemas.microsoft.com/office/drawing/2014/main" id="{073FA440-2E99-3B82-D3AB-39F28FB2A274}"/>
              </a:ext>
            </a:extLst>
          </p:cNvPr>
          <p:cNvSpPr txBox="1"/>
          <p:nvPr/>
        </p:nvSpPr>
        <p:spPr>
          <a:xfrm>
            <a:off x="2950619" y="1014289"/>
            <a:ext cx="2476500" cy="3139321"/>
          </a:xfrm>
          <a:prstGeom prst="rect">
            <a:avLst/>
          </a:prstGeom>
          <a:noFill/>
          <a:ln>
            <a:noFill/>
          </a:ln>
        </p:spPr>
        <p:txBody>
          <a:bodyPr wrap="square" rtlCol="0">
            <a:spAutoFit/>
          </a:bodyPr>
          <a:lstStyle/>
          <a:p>
            <a:r>
              <a:rPr lang="en-US" i="1" dirty="0"/>
              <a:t>Deny me entry</a:t>
            </a:r>
            <a:r>
              <a:rPr lang="en-US" dirty="0"/>
              <a:t>? The nerve of that captain, no respect for the Seraph.  But I guess bandit slavers and attacking centaurs are of no concern for ministers in their ivory towers. </a:t>
            </a:r>
          </a:p>
          <a:p>
            <a:r>
              <a:rPr lang="en-US" b="1" dirty="0"/>
              <a:t>Let’s head down to the main gate.</a:t>
            </a:r>
          </a:p>
        </p:txBody>
      </p:sp>
      <p:sp>
        <p:nvSpPr>
          <p:cNvPr id="22" name="TextBox 21">
            <a:extLst>
              <a:ext uri="{FF2B5EF4-FFF2-40B4-BE49-F238E27FC236}">
                <a16:creationId xmlns:a16="http://schemas.microsoft.com/office/drawing/2014/main" id="{8A4F3BB0-7F06-CE89-9985-4B24D90B3218}"/>
              </a:ext>
            </a:extLst>
          </p:cNvPr>
          <p:cNvSpPr txBox="1"/>
          <p:nvPr/>
        </p:nvSpPr>
        <p:spPr>
          <a:xfrm>
            <a:off x="4599345" y="384828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18</a:t>
            </a:r>
          </a:p>
        </p:txBody>
      </p:sp>
    </p:spTree>
    <p:extLst>
      <p:ext uri="{BB962C8B-B14F-4D97-AF65-F5344CB8AC3E}">
        <p14:creationId xmlns:p14="http://schemas.microsoft.com/office/powerpoint/2010/main" val="723685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AFE1C-BCC1-A264-AD25-F09A3E850713}"/>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69FC42B9-27BF-FCC9-206B-1B5F766F5E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2FF828D4-A81E-785B-AA5B-35D20346BF48}"/>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10D0B8D5-385B-74FA-CB7B-32F77D05CBA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B800DE9F-7A67-6EF6-23E8-CBD6C48036D6}"/>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CCC61467-B2B4-3576-9454-1A8C2DBE12EF}"/>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4A4F8F48-3339-4845-2D0F-E5069B4D8F40}"/>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B00C0308-DEA7-D692-817A-1C483E11F9FE}"/>
              </a:ext>
            </a:extLst>
          </p:cNvPr>
          <p:cNvSpPr txBox="1"/>
          <p:nvPr/>
        </p:nvSpPr>
        <p:spPr>
          <a:xfrm>
            <a:off x="6586827" y="1120765"/>
            <a:ext cx="2476500" cy="3416320"/>
          </a:xfrm>
          <a:prstGeom prst="rect">
            <a:avLst/>
          </a:prstGeom>
          <a:noFill/>
          <a:ln>
            <a:noFill/>
          </a:ln>
        </p:spPr>
        <p:txBody>
          <a:bodyPr wrap="square" rtlCol="0">
            <a:spAutoFit/>
          </a:bodyPr>
          <a:lstStyle/>
          <a:p>
            <a:r>
              <a:rPr lang="en-US" dirty="0"/>
              <a:t>Good riddance. I hope that slows them down until we can better understand what's going on. The chieftain had a note about escaped slaves in the pits.  </a:t>
            </a:r>
          </a:p>
          <a:p>
            <a:r>
              <a:rPr lang="en-US" b="1" dirty="0"/>
              <a:t>Look in the Demongrub Pits and see if we can find any survivors. </a:t>
            </a:r>
          </a:p>
        </p:txBody>
      </p:sp>
      <p:sp>
        <p:nvSpPr>
          <p:cNvPr id="17" name="TextBox 16">
            <a:extLst>
              <a:ext uri="{FF2B5EF4-FFF2-40B4-BE49-F238E27FC236}">
                <a16:creationId xmlns:a16="http://schemas.microsoft.com/office/drawing/2014/main" id="{38CE2047-0E9A-77F6-62B6-417DE5F80D37}"/>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21</a:t>
            </a:r>
          </a:p>
        </p:txBody>
      </p:sp>
      <p:pic>
        <p:nvPicPr>
          <p:cNvPr id="18" name="Picture 17">
            <a:extLst>
              <a:ext uri="{FF2B5EF4-FFF2-40B4-BE49-F238E27FC236}">
                <a16:creationId xmlns:a16="http://schemas.microsoft.com/office/drawing/2014/main" id="{D8C06CAA-93FB-1602-F366-C1E4B3143EB4}"/>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A23D46AF-71D6-5C67-CC80-BE2512A2335B}"/>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92AB4B8A-4886-D525-F5D3-6733C0EB8D20}"/>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58E3A7C1-987B-83C1-1EBE-AEAB2FC69E53}"/>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93A9C171-E8CB-3B36-366A-5F5A0766C844}"/>
              </a:ext>
            </a:extLst>
          </p:cNvPr>
          <p:cNvSpPr txBox="1"/>
          <p:nvPr/>
        </p:nvSpPr>
        <p:spPr>
          <a:xfrm>
            <a:off x="2950619" y="1014289"/>
            <a:ext cx="2476500" cy="3416320"/>
          </a:xfrm>
          <a:prstGeom prst="rect">
            <a:avLst/>
          </a:prstGeom>
          <a:noFill/>
          <a:ln>
            <a:noFill/>
          </a:ln>
        </p:spPr>
        <p:txBody>
          <a:bodyPr wrap="square" rtlCol="0">
            <a:spAutoFit/>
          </a:bodyPr>
          <a:lstStyle/>
          <a:p>
            <a:r>
              <a:rPr lang="en-US" dirty="0"/>
              <a:t>This is disgusting…hidden right under our noses.  How did these centaur get so many slaves so quickly.  Let’s see if we can find their leadership cut the off its head! </a:t>
            </a:r>
          </a:p>
          <a:p>
            <a:r>
              <a:rPr lang="en-US" b="1" dirty="0"/>
              <a:t>The slaves mentioned an encampment further south.</a:t>
            </a:r>
          </a:p>
        </p:txBody>
      </p:sp>
      <p:sp>
        <p:nvSpPr>
          <p:cNvPr id="23" name="TextBox 22">
            <a:extLst>
              <a:ext uri="{FF2B5EF4-FFF2-40B4-BE49-F238E27FC236}">
                <a16:creationId xmlns:a16="http://schemas.microsoft.com/office/drawing/2014/main" id="{91610C3D-7242-40DB-FE0A-68BDD92A343F}"/>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20</a:t>
            </a:r>
          </a:p>
        </p:txBody>
      </p:sp>
    </p:spTree>
    <p:extLst>
      <p:ext uri="{BB962C8B-B14F-4D97-AF65-F5344CB8AC3E}">
        <p14:creationId xmlns:p14="http://schemas.microsoft.com/office/powerpoint/2010/main" val="415285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4153-9FBD-AC6C-AFD6-8FC6A7DF23C1}"/>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22E25A32-E8EE-AD73-6D1A-61E7231393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33BFE752-E556-647E-B7C8-4DD8DB04A705}"/>
              </a:ext>
            </a:extLst>
          </p:cNvPr>
          <p:cNvPicPr>
            <a:picLocks noChangeAspect="1"/>
          </p:cNvPicPr>
          <p:nvPr/>
        </p:nvPicPr>
        <p:blipFill>
          <a:blip r:embed="rId4"/>
          <a:srcRect l="2258" t="6897" r="5233" b="50530"/>
          <a:stretch>
            <a:fillRect/>
          </a:stretch>
        </p:blipFill>
        <p:spPr>
          <a:xfrm rot="10800000">
            <a:off x="5956965" y="2782429"/>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39EC4CA1-9B1F-1AC0-A307-F45E84F6EE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0CFF39C3-E53D-67E0-B0E1-48680A8C8D2C}"/>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BFE765F5-E020-3B4F-BCA9-E688D60494CB}"/>
              </a:ext>
            </a:extLst>
          </p:cNvPr>
          <p:cNvPicPr>
            <a:picLocks noChangeAspect="1"/>
          </p:cNvPicPr>
          <p:nvPr/>
        </p:nvPicPr>
        <p:blipFill>
          <a:blip r:embed="rId4"/>
          <a:srcRect l="2258" t="28305" b="53392"/>
          <a:stretch>
            <a:fillRect/>
          </a:stretch>
        </p:blipFill>
        <p:spPr>
          <a:xfrm>
            <a:off x="5956968" y="2047875"/>
            <a:ext cx="3736218" cy="1371668"/>
          </a:xfrm>
          <a:prstGeom prst="rect">
            <a:avLst/>
          </a:prstGeom>
          <a:ln>
            <a:noFill/>
          </a:ln>
        </p:spPr>
      </p:pic>
      <p:pic>
        <p:nvPicPr>
          <p:cNvPr id="13" name="Picture 12">
            <a:extLst>
              <a:ext uri="{FF2B5EF4-FFF2-40B4-BE49-F238E27FC236}">
                <a16:creationId xmlns:a16="http://schemas.microsoft.com/office/drawing/2014/main" id="{112A4192-46B6-2D24-B274-FC4453D74297}"/>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6930A795-9602-A6E9-3EC5-F60ED3E7F717}"/>
              </a:ext>
            </a:extLst>
          </p:cNvPr>
          <p:cNvSpPr txBox="1"/>
          <p:nvPr/>
        </p:nvSpPr>
        <p:spPr>
          <a:xfrm>
            <a:off x="6586827" y="1120765"/>
            <a:ext cx="2314428" cy="2308324"/>
          </a:xfrm>
          <a:prstGeom prst="rect">
            <a:avLst/>
          </a:prstGeom>
          <a:noFill/>
          <a:ln>
            <a:noFill/>
          </a:ln>
        </p:spPr>
        <p:txBody>
          <a:bodyPr wrap="square" rtlCol="0">
            <a:spAutoFit/>
          </a:bodyPr>
          <a:lstStyle/>
          <a:p>
            <a:r>
              <a:rPr lang="en-US" dirty="0"/>
              <a:t>This place is foul. Shall we banish this “</a:t>
            </a:r>
            <a:r>
              <a:rPr lang="en-US" i="1" dirty="0"/>
              <a:t>shadow</a:t>
            </a:r>
            <a:r>
              <a:rPr lang="en-US" dirty="0"/>
              <a:t>” of the swamp. </a:t>
            </a:r>
          </a:p>
          <a:p>
            <a:r>
              <a:rPr lang="en-US" b="1" dirty="0"/>
              <a:t>Defeat the shadow of the swamp and regroup at Swamplost Haven.</a:t>
            </a:r>
          </a:p>
        </p:txBody>
      </p:sp>
      <p:sp>
        <p:nvSpPr>
          <p:cNvPr id="17" name="TextBox 16">
            <a:extLst>
              <a:ext uri="{FF2B5EF4-FFF2-40B4-BE49-F238E27FC236}">
                <a16:creationId xmlns:a16="http://schemas.microsoft.com/office/drawing/2014/main" id="{40F4AA31-DE6D-C982-468B-91A62C33808B}"/>
              </a:ext>
            </a:extLst>
          </p:cNvPr>
          <p:cNvSpPr txBox="1"/>
          <p:nvPr/>
        </p:nvSpPr>
        <p:spPr>
          <a:xfrm>
            <a:off x="8147281" y="335684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23</a:t>
            </a:r>
          </a:p>
        </p:txBody>
      </p:sp>
      <p:pic>
        <p:nvPicPr>
          <p:cNvPr id="18" name="Picture 17">
            <a:extLst>
              <a:ext uri="{FF2B5EF4-FFF2-40B4-BE49-F238E27FC236}">
                <a16:creationId xmlns:a16="http://schemas.microsoft.com/office/drawing/2014/main" id="{D05070B1-4EAD-9842-3AF7-D28359D81C04}"/>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160D2ED0-BD76-6E11-DCFC-02F29FCB7B1D}"/>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C5186825-CAF5-CFED-F29F-7480AECBBD50}"/>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2E4491A5-C7AF-4DF7-5B5E-F0FDBAA7B464}"/>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E1165624-1D9F-9305-5475-BC9B91E0FB9F}"/>
              </a:ext>
            </a:extLst>
          </p:cNvPr>
          <p:cNvSpPr txBox="1"/>
          <p:nvPr/>
        </p:nvSpPr>
        <p:spPr>
          <a:xfrm>
            <a:off x="2950619" y="1014289"/>
            <a:ext cx="2476500" cy="3693319"/>
          </a:xfrm>
          <a:prstGeom prst="rect">
            <a:avLst/>
          </a:prstGeom>
          <a:noFill/>
          <a:ln>
            <a:noFill/>
          </a:ln>
        </p:spPr>
        <p:txBody>
          <a:bodyPr wrap="square" rtlCol="0">
            <a:spAutoFit/>
          </a:bodyPr>
          <a:lstStyle/>
          <a:p>
            <a:r>
              <a:rPr lang="en-US" dirty="0"/>
              <a:t>No blasted survivor</a:t>
            </a:r>
          </a:p>
          <a:p>
            <a:r>
              <a:rPr lang="en-US" dirty="0"/>
              <a:t>*sigh* …those oozes will eat about anything.  You get anything good from the chest? Only thing I needed was this parchment. It’s mostly ruined except for this “…under the shadow of the swamp we were moved” </a:t>
            </a:r>
          </a:p>
          <a:p>
            <a:r>
              <a:rPr lang="en-US" b="1" dirty="0"/>
              <a:t>Quickly! To Godslost Swamp.</a:t>
            </a:r>
          </a:p>
        </p:txBody>
      </p:sp>
      <p:sp>
        <p:nvSpPr>
          <p:cNvPr id="23" name="TextBox 22">
            <a:extLst>
              <a:ext uri="{FF2B5EF4-FFF2-40B4-BE49-F238E27FC236}">
                <a16:creationId xmlns:a16="http://schemas.microsoft.com/office/drawing/2014/main" id="{9D3600B6-EC4E-6E45-4B43-DEB34B332FAE}"/>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22</a:t>
            </a:r>
          </a:p>
        </p:txBody>
      </p:sp>
    </p:spTree>
    <p:extLst>
      <p:ext uri="{BB962C8B-B14F-4D97-AF65-F5344CB8AC3E}">
        <p14:creationId xmlns:p14="http://schemas.microsoft.com/office/powerpoint/2010/main" val="211749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D2FD-DE80-34E6-74CB-080446CD36E3}"/>
            </a:ext>
          </a:extLst>
        </p:cNvPr>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7B88070F-1051-554A-E8E8-8884C61E26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8" name="Picture 17">
            <a:extLst>
              <a:ext uri="{FF2B5EF4-FFF2-40B4-BE49-F238E27FC236}">
                <a16:creationId xmlns:a16="http://schemas.microsoft.com/office/drawing/2014/main" id="{F92E17DD-42E5-78F5-92C3-02B280BDD7E2}"/>
              </a:ext>
            </a:extLst>
          </p:cNvPr>
          <p:cNvPicPr>
            <a:picLocks noChangeAspect="1"/>
          </p:cNvPicPr>
          <p:nvPr/>
        </p:nvPicPr>
        <p:blipFill>
          <a:blip r:embed="rId4"/>
          <a:srcRect l="2258" t="6897" r="5233" b="50530"/>
          <a:stretch>
            <a:fillRect/>
          </a:stretch>
        </p:blipFill>
        <p:spPr>
          <a:xfrm rot="10800000" flipH="1">
            <a:off x="2420773" y="3383225"/>
            <a:ext cx="3536193" cy="1528727"/>
          </a:xfrm>
          <a:prstGeom prst="rect">
            <a:avLst/>
          </a:prstGeom>
          <a:ln>
            <a:noFill/>
          </a:ln>
        </p:spPr>
      </p:pic>
      <p:pic>
        <p:nvPicPr>
          <p:cNvPr id="19" name="Picture 18">
            <a:extLst>
              <a:ext uri="{FF2B5EF4-FFF2-40B4-BE49-F238E27FC236}">
                <a16:creationId xmlns:a16="http://schemas.microsoft.com/office/drawing/2014/main" id="{4C72FA63-24E5-A857-48EE-5B669CAD9AD5}"/>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FE20AB58-8D3B-EBF9-4874-EE36E72202EB}"/>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168961AB-BCA6-AF8E-C436-E18A425B2F6E}"/>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B42BFB61-CEE0-63D5-3908-5DFF49042D0B}"/>
              </a:ext>
            </a:extLst>
          </p:cNvPr>
          <p:cNvSpPr txBox="1"/>
          <p:nvPr/>
        </p:nvSpPr>
        <p:spPr>
          <a:xfrm>
            <a:off x="2950619" y="1014289"/>
            <a:ext cx="2476500" cy="3139321"/>
          </a:xfrm>
          <a:prstGeom prst="rect">
            <a:avLst/>
          </a:prstGeom>
          <a:noFill/>
          <a:ln>
            <a:noFill/>
          </a:ln>
        </p:spPr>
        <p:txBody>
          <a:bodyPr wrap="square" rtlCol="0">
            <a:spAutoFit/>
          </a:bodyPr>
          <a:lstStyle/>
          <a:p>
            <a:r>
              <a:rPr lang="en-US" dirty="0"/>
              <a:t>A bloody behemoth demon?!? That would be a large enough distraction to smuggle slaves in any event. I’ll need to report this to Jen…the queen. </a:t>
            </a:r>
            <a:r>
              <a:rPr lang="en-US" b="1" dirty="0"/>
              <a:t>Please, proceed into </a:t>
            </a:r>
            <a:r>
              <a:rPr lang="en-US" b="1" dirty="0">
                <a:solidFill>
                  <a:schemeClr val="accent3"/>
                </a:solidFill>
              </a:rPr>
              <a:t>Kessex Hills </a:t>
            </a:r>
            <a:r>
              <a:rPr lang="en-US" b="1" dirty="0"/>
              <a:t>and see if you can find the trail of these smugglers.</a:t>
            </a:r>
            <a:r>
              <a:rPr lang="en-US" dirty="0"/>
              <a:t> </a:t>
            </a:r>
            <a:endParaRPr lang="en-US" b="1" dirty="0"/>
          </a:p>
        </p:txBody>
      </p:sp>
      <p:sp>
        <p:nvSpPr>
          <p:cNvPr id="23" name="TextBox 22">
            <a:extLst>
              <a:ext uri="{FF2B5EF4-FFF2-40B4-BE49-F238E27FC236}">
                <a16:creationId xmlns:a16="http://schemas.microsoft.com/office/drawing/2014/main" id="{CD6ED300-35EF-26B4-A161-33E23F892C02}"/>
              </a:ext>
            </a:extLst>
          </p:cNvPr>
          <p:cNvSpPr txBox="1"/>
          <p:nvPr/>
        </p:nvSpPr>
        <p:spPr>
          <a:xfrm>
            <a:off x="3931920" y="4052633"/>
            <a:ext cx="1421397" cy="523220"/>
          </a:xfrm>
          <a:prstGeom prst="rect">
            <a:avLst/>
          </a:prstGeom>
          <a:noFill/>
          <a:ln>
            <a:noFill/>
          </a:ln>
        </p:spPr>
        <p:txBody>
          <a:bodyPr wrap="square" rtlCol="0">
            <a:spAutoFit/>
          </a:bodyPr>
          <a:lstStyle/>
          <a:p>
            <a:pPr algn="r"/>
            <a:r>
              <a:rPr lang="en-US" sz="2800" b="1" dirty="0">
                <a:latin typeface="Harrington" panose="04040505050A02020702" pitchFamily="82" charset="0"/>
              </a:rPr>
              <a:t>24-End</a:t>
            </a:r>
          </a:p>
        </p:txBody>
      </p:sp>
    </p:spTree>
    <p:extLst>
      <p:ext uri="{BB962C8B-B14F-4D97-AF65-F5344CB8AC3E}">
        <p14:creationId xmlns:p14="http://schemas.microsoft.com/office/powerpoint/2010/main" val="359869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8F38-8129-4C0E-4B44-54848D4A3A97}"/>
            </a:ext>
          </a:extLst>
        </p:cNvPr>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C76FE98E-AD1F-ACA8-BF1A-B9D66F37A3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0226" r="-50226"/>
          <a:stretch>
            <a:fillRect/>
          </a:stretch>
        </p:blipFill>
        <p:spPr>
          <a:xfrm>
            <a:off x="-1975518" y="914400"/>
            <a:ext cx="5956968" cy="5943600"/>
          </a:xfrm>
          <a:prstGeom prst="rect">
            <a:avLst/>
          </a:prstGeom>
          <a:effectLst>
            <a:softEdge rad="12700"/>
          </a:effectLst>
        </p:spPr>
      </p:pic>
      <p:pic>
        <p:nvPicPr>
          <p:cNvPr id="9" name="Picture 8" descr="A cartoon character in a garment&#10;&#10;AI-generated content may be incorrect.">
            <a:extLst>
              <a:ext uri="{FF2B5EF4-FFF2-40B4-BE49-F238E27FC236}">
                <a16:creationId xmlns:a16="http://schemas.microsoft.com/office/drawing/2014/main" id="{3445BC80-32F6-7B3C-7429-4FB2DD84B4F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73" b="97021" l="7375" r="94250">
                        <a14:foregroundMark x1="8125" y1="15544" x2="34500" y2="4469"/>
                        <a14:foregroundMark x1="34500" y1="4469" x2="45500" y2="4016"/>
                        <a14:foregroundMark x1="77375" y1="15155" x2="76250" y2="27202"/>
                        <a14:foregroundMark x1="73625" y1="32902" x2="73625" y2="30829"/>
                        <a14:foregroundMark x1="75750" y1="33225" x2="73625" y2="29275"/>
                        <a14:foregroundMark x1="25875" y1="32642" x2="25625" y2="30246"/>
                        <a14:foregroundMark x1="19500" y1="38212" x2="16250" y2="44041"/>
                        <a14:foregroundMark x1="44875" y1="47927" x2="52625" y2="47798"/>
                        <a14:foregroundMark x1="76750" y1="48769" x2="85875" y2="63860"/>
                        <a14:foregroundMark x1="88125" y1="73769" x2="88625" y2="74288"/>
                        <a14:foregroundMark x1="70125" y1="90997" x2="64250" y2="93782"/>
                        <a14:foregroundMark x1="60125" y1="94171" x2="64250" y2="91645"/>
                        <a14:foregroundMark x1="76750" y1="97085" x2="72250" y2="92487"/>
                        <a14:foregroundMark x1="84250" y1="93199" x2="75750" y2="90544"/>
                        <a14:foregroundMark x1="58625" y1="95142" x2="59625" y2="94171"/>
                        <a14:foregroundMark x1="33125" y1="91516" x2="34750" y2="86917"/>
                        <a14:foregroundMark x1="17250" y1="92098" x2="31250" y2="88212"/>
                        <a14:foregroundMark x1="31250" y1="88212" x2="32625" y2="88212"/>
                        <a14:foregroundMark x1="13875" y1="92746" x2="15750" y2="92098"/>
                        <a14:foregroundMark x1="9000" y1="62759" x2="10625" y2="66256"/>
                        <a14:foregroundMark x1="10875" y1="68459" x2="11125" y2="69560"/>
                        <a14:foregroundMark x1="17000" y1="71503" x2="17875" y2="72927"/>
                        <a14:foregroundMark x1="16750" y1="72927" x2="17000" y2="74288"/>
                        <a14:foregroundMark x1="7375" y1="41386" x2="7375" y2="38083"/>
                        <a14:foregroundMark x1="24000" y1="5570" x2="28000" y2="3886"/>
                        <a14:foregroundMark x1="93750" y1="17098" x2="88875" y2="17228"/>
                        <a14:foregroundMark x1="94250" y1="63472" x2="92625" y2="59197"/>
                        <a14:foregroundMark x1="68750" y1="6801" x2="56750" y2="5440"/>
                        <a14:foregroundMark x1="52375" y1="3497" x2="51375" y2="3303"/>
                        <a14:foregroundMark x1="62875" y1="2655" x2="65875" y2="2785"/>
                        <a14:foregroundMark x1="35750" y1="2332" x2="40625" y2="2785"/>
                        <a14:foregroundMark x1="60125" y1="2202" x2="62875" y2="2073"/>
                        <a14:backgroundMark x1="71500" y1="47345" x2="72750" y2="53174"/>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4048323" y="3429000"/>
            <a:ext cx="1776684" cy="3429000"/>
          </a:xfrm>
          <a:prstGeom prst="rect">
            <a:avLst/>
          </a:prstGeom>
          <a:effectLst>
            <a:softEdge rad="12700"/>
          </a:effectLst>
        </p:spPr>
      </p:pic>
      <p:pic>
        <p:nvPicPr>
          <p:cNvPr id="11" name="Picture 10" descr="A video game character in armor&#10;&#10;AI-generated content may be incorrect.">
            <a:extLst>
              <a:ext uri="{FF2B5EF4-FFF2-40B4-BE49-F238E27FC236}">
                <a16:creationId xmlns:a16="http://schemas.microsoft.com/office/drawing/2014/main" id="{28DDF7E5-8EFE-7786-FF03-A6B25328FEE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40" b="95061" l="7125" r="95000">
                        <a14:foregroundMark x1="28484" y1="17443" x2="32250" y2="21750"/>
                        <a14:foregroundMark x1="24750" y1="13172" x2="25702" y2="14261"/>
                        <a14:foregroundMark x1="32250" y1="21750" x2="40500" y2="16291"/>
                        <a14:foregroundMark x1="40500" y1="16291" x2="65125" y2="20624"/>
                        <a14:foregroundMark x1="68969" y1="16307" x2="71375" y2="13605"/>
                        <a14:foregroundMark x1="65125" y1="20624" x2="68910" y2="16373"/>
                        <a14:foregroundMark x1="71375" y1="13605" x2="75875" y2="22704"/>
                        <a14:foregroundMark x1="75875" y1="22704" x2="85750" y2="24177"/>
                        <a14:foregroundMark x1="85750" y1="24177" x2="93125" y2="32929"/>
                        <a14:foregroundMark x1="93125" y1="32929" x2="89875" y2="41334"/>
                        <a14:foregroundMark x1="89875" y1="41334" x2="93250" y2="59099"/>
                        <a14:foregroundMark x1="93250" y1="59099" x2="91000" y2="67418"/>
                        <a14:foregroundMark x1="82680" y1="64496" x2="81375" y2="64038"/>
                        <a14:foregroundMark x1="91000" y1="67418" x2="83375" y2="64740"/>
                        <a14:foregroundMark x1="81375" y1="64038" x2="85000" y2="54506"/>
                        <a14:foregroundMark x1="85000" y1="54506" x2="77125" y2="43847"/>
                        <a14:foregroundMark x1="77125" y1="43847" x2="67625" y2="39601"/>
                        <a14:foregroundMark x1="67625" y1="39601" x2="59500" y2="53206"/>
                        <a14:foregroundMark x1="59500" y1="53206" x2="69250" y2="56153"/>
                        <a14:foregroundMark x1="69250" y1="56153" x2="75000" y2="64818"/>
                        <a14:foregroundMark x1="75000" y1="64818" x2="70000" y2="82149"/>
                        <a14:foregroundMark x1="70000" y1="82149" x2="72750" y2="89688"/>
                        <a14:foregroundMark x1="72750" y1="89688" x2="57000" y2="65685"/>
                        <a14:foregroundMark x1="57000" y1="65685" x2="39375" y2="75563"/>
                        <a14:foregroundMark x1="39375" y1="75563" x2="34625" y2="85182"/>
                        <a14:foregroundMark x1="34625" y1="85182" x2="25000" y2="91594"/>
                        <a14:foregroundMark x1="25000" y1="91594" x2="31375" y2="81282"/>
                        <a14:foregroundMark x1="31375" y1="81282" x2="29250" y2="70711"/>
                        <a14:foregroundMark x1="29250" y1="70711" x2="38000" y2="51127"/>
                        <a14:foregroundMark x1="38000" y1="51127" x2="34000" y2="44281"/>
                        <a14:foregroundMark x1="28175" y1="46452" x2="22375" y2="48614"/>
                        <a14:foregroundMark x1="34000" y1="44281" x2="30153" y2="45715"/>
                        <a14:foregroundMark x1="22375" y1="48614" x2="8500" y2="70277"/>
                        <a14:foregroundMark x1="8500" y1="70277" x2="7750" y2="62218"/>
                        <a14:foregroundMark x1="7750" y1="62218" x2="11875" y2="42634"/>
                        <a14:foregroundMark x1="19309" y1="37024" x2="21750" y2="35182"/>
                        <a14:foregroundMark x1="11875" y1="42634" x2="14361" y2="40758"/>
                        <a14:foregroundMark x1="21750" y1="35182" x2="28500" y2="21664"/>
                        <a14:foregroundMark x1="33750" y1="33016" x2="67250" y2="27470"/>
                        <a14:foregroundMark x1="67250" y1="27470" x2="80250" y2="29376"/>
                        <a14:foregroundMark x1="80250" y1="29376" x2="85556" y2="36305"/>
                        <a14:foregroundMark x1="43500" y1="87088" x2="42375" y2="83016"/>
                        <a14:foregroundMark x1="23500" y1="93154" x2="33000" y2="90208"/>
                        <a14:foregroundMark x1="33000" y1="90208" x2="35000" y2="86135"/>
                        <a14:foregroundMark x1="33000" y1="93068" x2="25125" y2="93588"/>
                        <a14:foregroundMark x1="19875" y1="91248" x2="25750" y2="89428"/>
                        <a14:foregroundMark x1="17375" y1="89861" x2="19875" y2="89428"/>
                        <a14:foregroundMark x1="15875" y1="91248" x2="21875" y2="90381"/>
                        <a14:foregroundMark x1="17750" y1="89428" x2="20500" y2="89688"/>
                        <a14:foregroundMark x1="64375" y1="94194" x2="76875" y2="95147"/>
                        <a14:foregroundMark x1="76875" y1="95147" x2="81250" y2="93761"/>
                        <a14:foregroundMark x1="88625" y1="22877" x2="93875" y2="18458"/>
                        <a14:foregroundMark x1="72000" y1="12738" x2="66750" y2="5806"/>
                        <a14:foregroundMark x1="66750" y1="5806" x2="66750" y2="5806"/>
                        <a14:foregroundMark x1="65000" y1="16811" x2="64625" y2="14125"/>
                        <a14:foregroundMark x1="66625" y1="6239" x2="65625" y2="3640"/>
                        <a14:foregroundMark x1="59250" y1="19064" x2="57625" y2="13778"/>
                        <a14:foregroundMark x1="47000" y1="15425" x2="40125" y2="14471"/>
                        <a14:foregroundMark x1="41125" y1="13432" x2="45750" y2="14471"/>
                        <a14:foregroundMark x1="24875" y1="12738" x2="25375" y2="11785"/>
                        <a14:foregroundMark x1="10750" y1="40295" x2="10875" y2="37782"/>
                        <a14:foregroundMark x1="9125" y1="45147" x2="11750" y2="40988"/>
                        <a14:foregroundMark x1="7250" y1="50000" x2="8250" y2="48354"/>
                        <a14:foregroundMark x1="13875" y1="70451" x2="13875" y2="67331"/>
                        <a14:foregroundMark x1="80000" y1="12912" x2="81000" y2="16811"/>
                        <a14:foregroundMark x1="95000" y1="17244" x2="94500" y2="18891"/>
                        <a14:foregroundMark x1="11750" y1="35875" x2="11125" y2="37088"/>
                        <a14:foregroundMark x1="21125" y1="32236" x2="22375" y2="30849"/>
                        <a14:foregroundMark x1="21125" y1="30416" x2="22375" y2="29203"/>
                        <a14:foregroundMark x1="22125" y1="29463" x2="23125" y2="27903"/>
                        <a14:foregroundMark x1="23750" y1="26256" x2="23375" y2="24870"/>
                        <a14:foregroundMark x1="23875" y1="24870" x2="23125" y2="23744"/>
                        <a14:foregroundMark x1="24375" y1="15251" x2="26875" y2="19151"/>
                        <a14:foregroundMark x1="70250" y1="45841" x2="70000" y2="48440"/>
                        <a14:foregroundMark x1="70000" y1="47054" x2="68250" y2="49307"/>
                        <a14:foregroundMark x1="68000" y1="47920" x2="69250" y2="46101"/>
                        <a14:backgroundMark x1="28375" y1="49827" x2="21375" y2="61698"/>
                        <a14:backgroundMark x1="79375" y1="60832" x2="76250" y2="54333"/>
                        <a14:backgroundMark x1="72750" y1="48873" x2="73000" y2="45841"/>
                        <a14:backgroundMark x1="66000" y1="47400" x2="67375" y2="44887"/>
                        <a14:backgroundMark x1="86375" y1="37955" x2="85375" y2="38648"/>
                        <a14:backgroundMark x1="87875" y1="20797" x2="89250" y2="19324"/>
                        <a14:backgroundMark x1="68375" y1="15251" x2="65750" y2="12478"/>
                        <a14:backgroundMark x1="86250" y1="21837" x2="88250" y2="20537"/>
                        <a14:backgroundMark x1="86375" y1="37782" x2="86000" y2="37348"/>
                        <a14:backgroundMark x1="64750" y1="49307" x2="66375" y2="46794"/>
                        <a14:backgroundMark x1="69625" y1="42374" x2="69000" y2="41508"/>
                        <a14:backgroundMark x1="76250" y1="52253" x2="75000" y2="52773"/>
                        <a14:backgroundMark x1="83375" y1="66638" x2="83250" y2="64471"/>
                        <a14:backgroundMark x1="78250" y1="74870" x2="79250" y2="75563"/>
                        <a14:backgroundMark x1="79000" y1="68198" x2="78250" y2="66984"/>
                        <a14:backgroundMark x1="79250" y1="64038" x2="79625" y2="62045"/>
                        <a14:backgroundMark x1="62375" y1="80936" x2="62625" y2="81802"/>
                        <a14:backgroundMark x1="63375" y1="85875" x2="59625" y2="95061"/>
                        <a14:backgroundMark x1="59625" y1="95061" x2="59000" y2="95667"/>
                        <a14:backgroundMark x1="23375" y1="74870" x2="23375" y2="74263"/>
                        <a14:backgroundMark x1="23500" y1="70711" x2="23500" y2="70711"/>
                        <a14:backgroundMark x1="25125" y1="67244" x2="25750" y2="66378"/>
                        <a14:backgroundMark x1="30750" y1="49740" x2="28125" y2="46360"/>
                        <a14:backgroundMark x1="29125" y1="46534" x2="29125" y2="45581"/>
                        <a14:backgroundMark x1="17375" y1="38648" x2="14500" y2="38648"/>
                        <a14:backgroundMark x1="15750" y1="42201" x2="18375" y2="37522"/>
                        <a14:backgroundMark x1="14875" y1="41768" x2="13250" y2="38215"/>
                        <a14:backgroundMark x1="14125" y1="40728" x2="19375" y2="36915"/>
                        <a14:backgroundMark x1="14750" y1="41075" x2="13750" y2="40035"/>
                        <a14:backgroundMark x1="29125" y1="45407" x2="28375" y2="46534"/>
                        <a14:backgroundMark x1="31500" y1="18024" x2="27082" y2="15846"/>
                        <a14:backgroundMark x1="40000" y1="87955" x2="42125" y2="91508"/>
                        <a14:backgroundMark x1="39125" y1="87262" x2="39125" y2="8682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8088764" y="-190500"/>
            <a:ext cx="4754246" cy="6858000"/>
          </a:xfrm>
          <a:prstGeom prst="rect">
            <a:avLst/>
          </a:prstGeom>
          <a:effectLst>
            <a:softEdge rad="25400"/>
          </a:effectLst>
        </p:spPr>
      </p:pic>
      <p:pic>
        <p:nvPicPr>
          <p:cNvPr id="13" name="Picture 12" descr="A person in a armor&#10;&#10;AI-generated content may be incorrect.">
            <a:extLst>
              <a:ext uri="{FF2B5EF4-FFF2-40B4-BE49-F238E27FC236}">
                <a16:creationId xmlns:a16="http://schemas.microsoft.com/office/drawing/2014/main" id="{BC8C3889-B0CC-533B-E5B4-729281D967B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7407" l="9956" r="89823">
                        <a14:foregroundMark x1="75442" y1="97407" x2="68363" y2="89907"/>
                        <a14:foregroundMark x1="68363" y1="89907" x2="67478" y2="74074"/>
                        <a14:foregroundMark x1="43142" y1="93611" x2="41814" y2="88611"/>
                        <a14:foregroundMark x1="71999" y1="49734" x2="73451" y2="52685"/>
                        <a14:foregroundMark x1="70354" y1="46389" x2="71921" y2="49575"/>
                        <a14:foregroundMark x1="69469" y1="54444" x2="71018" y2="52500"/>
                        <a14:backgroundMark x1="20354" y1="11111" x2="23673" y2="23611"/>
                        <a14:backgroundMark x1="66372" y1="50278" x2="60177" y2="43241"/>
                        <a14:backgroundMark x1="68238" y1="55897" x2="69027" y2="58056"/>
                        <a14:backgroundMark x1="66150" y1="50185" x2="68237" y2="55896"/>
                        <a14:backgroundMark x1="68142" y1="49630" x2="67699" y2="52500"/>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1540558" y="-1278188"/>
            <a:ext cx="3536696" cy="8450513"/>
          </a:xfrm>
          <a:prstGeom prst="rect">
            <a:avLst/>
          </a:prstGeom>
          <a:effectLst>
            <a:softEdge rad="12700"/>
          </a:effectLst>
        </p:spPr>
      </p:pic>
      <p:pic>
        <p:nvPicPr>
          <p:cNvPr id="15" name="Picture 14" descr="A video game character with a green garment&#10;&#10;AI-generated content may be incorrect.">
            <a:extLst>
              <a:ext uri="{FF2B5EF4-FFF2-40B4-BE49-F238E27FC236}">
                <a16:creationId xmlns:a16="http://schemas.microsoft.com/office/drawing/2014/main" id="{F5385BF8-7A23-3575-A8C2-09B66F1321C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912" b="95382" l="9607" r="89738">
                        <a14:foregroundMark x1="55022" y1="5723" x2="50873" y2="22189"/>
                        <a14:foregroundMark x1="72926" y1="10040" x2="72052" y2="10040"/>
                        <a14:foregroundMark x1="49782" y1="6827" x2="47817" y2="8434"/>
                        <a14:foregroundMark x1="46070" y1="6928" x2="42795" y2="8333"/>
                        <a14:foregroundMark x1="43231" y1="10743" x2="43668" y2="13353"/>
                        <a14:foregroundMark x1="42795" y1="14458" x2="40393" y2="16566"/>
                        <a14:foregroundMark x1="39956" y1="12751" x2="37336" y2="12952"/>
                        <a14:foregroundMark x1="61135" y1="4719" x2="58734" y2="3012"/>
                        <a14:foregroundMark x1="43886" y1="10040" x2="43013" y2="11245"/>
                        <a14:foregroundMark x1="47162" y1="7129" x2="51528" y2="4618"/>
                        <a14:foregroundMark x1="58079" y1="88655" x2="62009" y2="95382"/>
                        <a14:foregroundMark x1="62009" y1="95382" x2="59389" y2="91064"/>
                        <a14:backgroundMark x1="41485" y1="34137" x2="36681" y2="45683"/>
                        <a14:backgroundMark x1="69651" y1="33635" x2="77729" y2="46687"/>
                        <a14:backgroundMark x1="78384" y1="48293" x2="77729" y2="46988"/>
                        <a14:backgroundMark x1="65721" y1="17671" x2="66812" y2="19478"/>
                        <a14:backgroundMark x1="66376" y1="17671" x2="66376" y2="1706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5500376" y="190500"/>
            <a:ext cx="3153578" cy="6858000"/>
          </a:xfrm>
          <a:prstGeom prst="rect">
            <a:avLst/>
          </a:prstGeom>
          <a:effectLst>
            <a:softEdge rad="12700"/>
          </a:effectLst>
        </p:spPr>
      </p:pic>
    </p:spTree>
    <p:extLst>
      <p:ext uri="{BB962C8B-B14F-4D97-AF65-F5344CB8AC3E}">
        <p14:creationId xmlns:p14="http://schemas.microsoft.com/office/powerpoint/2010/main" val="412911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BBA62-D07B-29F1-0DFF-39457C932429}"/>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CA96BF5C-2DD3-E8F6-C833-04F872CA98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65856" r="-71049"/>
          <a:stretch>
            <a:fillRect/>
          </a:stretch>
        </p:blipFill>
        <p:spPr>
          <a:xfrm>
            <a:off x="771525" y="581025"/>
            <a:ext cx="5686425" cy="5695950"/>
          </a:xfrm>
          <a:prstGeom prst="rect">
            <a:avLst/>
          </a:prstGeom>
          <a:effectLst>
            <a:softEdge rad="12700"/>
          </a:effectLst>
        </p:spPr>
      </p:pic>
      <p:pic>
        <p:nvPicPr>
          <p:cNvPr id="3" name="Picture 2" descr="A red armor with spikes&#10;&#10;AI-generated content may be incorrect.">
            <a:extLst>
              <a:ext uri="{FF2B5EF4-FFF2-40B4-BE49-F238E27FC236}">
                <a16:creationId xmlns:a16="http://schemas.microsoft.com/office/drawing/2014/main" id="{41700BB6-632C-2B61-80DF-449FD71E31C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852" b="96204" l="4125" r="94125">
                        <a14:foregroundMark x1="75875" y1="14722" x2="70125" y2="26574"/>
                        <a14:foregroundMark x1="84000" y1="17222" x2="78375" y2="24352"/>
                        <a14:foregroundMark x1="93375" y1="25556" x2="85125" y2="31481"/>
                        <a14:foregroundMark x1="85125" y1="31481" x2="84500" y2="32685"/>
                        <a14:foregroundMark x1="91250" y1="31574" x2="86750" y2="36111"/>
                        <a14:foregroundMark x1="79625" y1="7500" x2="79500" y2="10463"/>
                        <a14:foregroundMark x1="65000" y1="11296" x2="68250" y2="24074"/>
                        <a14:foregroundMark x1="61500" y1="15278" x2="57750" y2="21389"/>
                        <a14:foregroundMark x1="12000" y1="23056" x2="22500" y2="35093"/>
                        <a14:foregroundMark x1="7500" y1="26296" x2="11000" y2="29167"/>
                        <a14:foregroundMark x1="6375" y1="17130" x2="12625" y2="24167"/>
                        <a14:foregroundMark x1="12625" y1="24167" x2="14375" y2="25000"/>
                        <a14:foregroundMark x1="12875" y1="17222" x2="17250" y2="25556"/>
                        <a14:foregroundMark x1="22625" y1="19167" x2="26875" y2="27778"/>
                        <a14:foregroundMark x1="52750" y1="9352" x2="50625" y2="12407"/>
                        <a14:foregroundMark x1="65625" y1="91296" x2="77250" y2="92222"/>
                        <a14:foregroundMark x1="77250" y1="92222" x2="78125" y2="92130"/>
                        <a14:foregroundMark x1="63000" y1="92500" x2="72750" y2="95278"/>
                        <a14:foregroundMark x1="69750" y1="96296" x2="63875" y2="96019"/>
                        <a14:foregroundMark x1="32625" y1="90741" x2="20375" y2="91296"/>
                        <a14:foregroundMark x1="20375" y1="91296" x2="19125" y2="92500"/>
                        <a14:foregroundMark x1="33125" y1="93796" x2="23125" y2="93519"/>
                        <a14:foregroundMark x1="23125" y1="93519" x2="20625" y2="92963"/>
                        <a14:foregroundMark x1="35000" y1="93519" x2="35000" y2="92407"/>
                        <a14:foregroundMark x1="18375" y1="69352" x2="18750" y2="71019"/>
                        <a14:foregroundMark x1="11750" y1="70741" x2="12625" y2="76852"/>
                        <a14:foregroundMark x1="13125" y1="74907" x2="15500" y2="77500"/>
                        <a14:foregroundMark x1="87125" y1="70741" x2="84875" y2="76019"/>
                        <a14:foregroundMark x1="88875" y1="65463" x2="89625" y2="68519"/>
                        <a14:foregroundMark x1="84125" y1="72963" x2="82625" y2="75000"/>
                        <a14:foregroundMark x1="19125" y1="72500" x2="19125" y2="71296"/>
                        <a14:foregroundMark x1="18750" y1="73241" x2="19125" y2="71944"/>
                        <a14:foregroundMark x1="7499" y1="58836" x2="9000" y2="58889"/>
                        <a14:foregroundMark x1="6875" y1="57130" x2="10500" y2="57500"/>
                        <a14:foregroundMark x1="6035" y1="56546" x2="8750" y2="57130"/>
                        <a14:foregroundMark x1="7591" y1="58980" x2="9000" y2="59167"/>
                        <a14:foregroundMark x1="4125" y1="58519" x2="5635" y2="58719"/>
                        <a14:foregroundMark x1="5375" y1="62222" x2="9375" y2="62222"/>
                        <a14:foregroundMark x1="93000" y1="58519" x2="88625" y2="59444"/>
                        <a14:foregroundMark x1="89704" y1="56048" x2="87750" y2="56389"/>
                        <a14:foregroundMark x1="91509" y1="53600" x2="88875" y2="54074"/>
                        <a14:foregroundMark x1="75875" y1="14722" x2="79250" y2="9167"/>
                        <a14:foregroundMark x1="82875" y1="28796" x2="87000" y2="25185"/>
                        <a14:foregroundMark x1="87375" y1="24352" x2="87125" y2="25278"/>
                        <a14:foregroundMark x1="90750" y1="22500" x2="90750" y2="22500"/>
                        <a14:foregroundMark x1="65625" y1="9167" x2="65625" y2="9167"/>
                        <a14:foregroundMark x1="78125" y1="66574" x2="78125" y2="66574"/>
                        <a14:foregroundMark x1="78000" y1="67778" x2="78000" y2="67778"/>
                        <a14:foregroundMark x1="77375" y1="68611" x2="77375" y2="68611"/>
                        <a14:foregroundMark x1="6125" y1="15463" x2="6125" y2="15463"/>
                        <a14:foregroundMark x1="5750" y1="16019" x2="6375" y2="16852"/>
                        <a14:foregroundMark x1="42750" y1="6852" x2="42750" y2="7685"/>
                        <a14:foregroundMark x1="39500" y1="84167" x2="38000" y2="82963"/>
                        <a14:foregroundMark x1="93375" y1="55278" x2="92747" y2="55411"/>
                        <a14:foregroundMark x1="93375" y1="53519" x2="90875" y2="53519"/>
                        <a14:foregroundMark x1="94125" y1="55185" x2="89750" y2="55833"/>
                        <a14:backgroundMark x1="30750" y1="47222" x2="27750" y2="56019"/>
                        <a14:backgroundMark x1="27750" y1="56019" x2="22250" y2="63148"/>
                        <a14:backgroundMark x1="22250" y1="63148" x2="22875" y2="71296"/>
                        <a14:backgroundMark x1="15375" y1="70000" x2="16250" y2="71944"/>
                        <a14:backgroundMark x1="6500" y1="60463" x2="4250" y2="59722"/>
                        <a14:backgroundMark x1="6375" y1="57963" x2="3500" y2="56944"/>
                        <a14:backgroundMark x1="7875" y1="63519" x2="5000" y2="62963"/>
                        <a14:backgroundMark x1="7000" y1="58056" x2="4500" y2="56944"/>
                        <a14:backgroundMark x1="93320" y1="54366" x2="94500" y2="54074"/>
                        <a14:backgroundMark x1="90750" y1="57407" x2="92160" y2="57183"/>
                        <a14:backgroundMark x1="93811" y1="54025" x2="94500" y2="53889"/>
                        <a14:backgroundMark x1="68000" y1="49722" x2="76125" y2="64722"/>
                        <a14:backgroundMark x1="75871" y1="68611" x2="75750" y2="70463"/>
                        <a14:backgroundMark x1="75925" y1="67778" x2="75871" y2="68611"/>
                        <a14:backgroundMark x1="76004" y1="66574" x2="75925" y2="67778"/>
                        <a14:backgroundMark x1="76125" y1="64722" x2="76004" y2="66574"/>
                        <a14:backgroundMark x1="81125" y1="66389" x2="81375" y2="70278"/>
                        <a14:backgroundMark x1="75750" y1="23889" x2="79875" y2="16574"/>
                        <a14:backgroundMark x1="85250" y1="30278" x2="86625" y2="28056"/>
                        <a14:backgroundMark x1="70125" y1="49722" x2="74625" y2="54444"/>
                        <a14:backgroundMark x1="94507" y1="55573" x2="95250" y2="55463"/>
                        <a14:backgroundMark x1="92250" y1="54444" x2="92250" y2="54444"/>
                        <a14:backgroundMark x1="92000" y1="55000" x2="92000" y2="55000"/>
                        <a14:backgroundMark x1="91500" y1="55185" x2="91500" y2="55185"/>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7861300" y="114300"/>
            <a:ext cx="5080000" cy="6858000"/>
          </a:xfrm>
          <a:prstGeom prst="rect">
            <a:avLst/>
          </a:prstGeom>
          <a:effectLst>
            <a:softEdge rad="12700"/>
          </a:effectLst>
        </p:spPr>
      </p:pic>
    </p:spTree>
    <p:extLst>
      <p:ext uri="{BB962C8B-B14F-4D97-AF65-F5344CB8AC3E}">
        <p14:creationId xmlns:p14="http://schemas.microsoft.com/office/powerpoint/2010/main" val="19470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EB9D2B65-B7DD-8B25-F696-F926A96D95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0226" r="-50226"/>
          <a:stretch>
            <a:fillRect/>
          </a:stretch>
        </p:blipFill>
        <p:spPr>
          <a:xfrm>
            <a:off x="558132" y="457200"/>
            <a:ext cx="5956968" cy="5943600"/>
          </a:xfrm>
          <a:prstGeom prst="rect">
            <a:avLst/>
          </a:prstGeom>
          <a:effectLst>
            <a:softEdge rad="12700"/>
          </a:effectLst>
        </p:spPr>
      </p:pic>
      <p:pic>
        <p:nvPicPr>
          <p:cNvPr id="11" name="Picture 10" descr="A video game character in armor&#10;&#10;AI-generated content may be incorrect.">
            <a:extLst>
              <a:ext uri="{FF2B5EF4-FFF2-40B4-BE49-F238E27FC236}">
                <a16:creationId xmlns:a16="http://schemas.microsoft.com/office/drawing/2014/main" id="{31BFB7E0-7D25-1EF6-AF9A-23BB8C1BB1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640" b="95061" l="7125" r="95000">
                        <a14:foregroundMark x1="28484" y1="17443" x2="32250" y2="21750"/>
                        <a14:foregroundMark x1="24750" y1="13172" x2="25702" y2="14261"/>
                        <a14:foregroundMark x1="32250" y1="21750" x2="40500" y2="16291"/>
                        <a14:foregroundMark x1="40500" y1="16291" x2="65125" y2="20624"/>
                        <a14:foregroundMark x1="68969" y1="16307" x2="71375" y2="13605"/>
                        <a14:foregroundMark x1="65125" y1="20624" x2="68910" y2="16373"/>
                        <a14:foregroundMark x1="71375" y1="13605" x2="75875" y2="22704"/>
                        <a14:foregroundMark x1="75875" y1="22704" x2="85750" y2="24177"/>
                        <a14:foregroundMark x1="85750" y1="24177" x2="93125" y2="32929"/>
                        <a14:foregroundMark x1="93125" y1="32929" x2="89875" y2="41334"/>
                        <a14:foregroundMark x1="89875" y1="41334" x2="93250" y2="59099"/>
                        <a14:foregroundMark x1="93250" y1="59099" x2="91000" y2="67418"/>
                        <a14:foregroundMark x1="82680" y1="64496" x2="81375" y2="64038"/>
                        <a14:foregroundMark x1="91000" y1="67418" x2="83375" y2="64740"/>
                        <a14:foregroundMark x1="81375" y1="64038" x2="85000" y2="54506"/>
                        <a14:foregroundMark x1="85000" y1="54506" x2="77125" y2="43847"/>
                        <a14:foregroundMark x1="77125" y1="43847" x2="67625" y2="39601"/>
                        <a14:foregroundMark x1="67625" y1="39601" x2="59500" y2="53206"/>
                        <a14:foregroundMark x1="59500" y1="53206" x2="69250" y2="56153"/>
                        <a14:foregroundMark x1="69250" y1="56153" x2="75000" y2="64818"/>
                        <a14:foregroundMark x1="75000" y1="64818" x2="70000" y2="82149"/>
                        <a14:foregroundMark x1="70000" y1="82149" x2="72750" y2="89688"/>
                        <a14:foregroundMark x1="72750" y1="89688" x2="57000" y2="65685"/>
                        <a14:foregroundMark x1="57000" y1="65685" x2="39375" y2="75563"/>
                        <a14:foregroundMark x1="39375" y1="75563" x2="34625" y2="85182"/>
                        <a14:foregroundMark x1="34625" y1="85182" x2="25000" y2="91594"/>
                        <a14:foregroundMark x1="25000" y1="91594" x2="31375" y2="81282"/>
                        <a14:foregroundMark x1="31375" y1="81282" x2="29250" y2="70711"/>
                        <a14:foregroundMark x1="29250" y1="70711" x2="38000" y2="51127"/>
                        <a14:foregroundMark x1="38000" y1="51127" x2="34000" y2="44281"/>
                        <a14:foregroundMark x1="28175" y1="46452" x2="22375" y2="48614"/>
                        <a14:foregroundMark x1="34000" y1="44281" x2="30153" y2="45715"/>
                        <a14:foregroundMark x1="22375" y1="48614" x2="8500" y2="70277"/>
                        <a14:foregroundMark x1="8500" y1="70277" x2="7750" y2="62218"/>
                        <a14:foregroundMark x1="7750" y1="62218" x2="11875" y2="42634"/>
                        <a14:foregroundMark x1="19309" y1="37024" x2="21750" y2="35182"/>
                        <a14:foregroundMark x1="11875" y1="42634" x2="14361" y2="40758"/>
                        <a14:foregroundMark x1="21750" y1="35182" x2="28500" y2="21664"/>
                        <a14:foregroundMark x1="33750" y1="33016" x2="67250" y2="27470"/>
                        <a14:foregroundMark x1="67250" y1="27470" x2="80250" y2="29376"/>
                        <a14:foregroundMark x1="80250" y1="29376" x2="85556" y2="36305"/>
                        <a14:foregroundMark x1="43500" y1="87088" x2="42375" y2="83016"/>
                        <a14:foregroundMark x1="23500" y1="93154" x2="33000" y2="90208"/>
                        <a14:foregroundMark x1="33000" y1="90208" x2="35000" y2="86135"/>
                        <a14:foregroundMark x1="33000" y1="93068" x2="25125" y2="93588"/>
                        <a14:foregroundMark x1="19875" y1="91248" x2="25750" y2="89428"/>
                        <a14:foregroundMark x1="17375" y1="89861" x2="19875" y2="89428"/>
                        <a14:foregroundMark x1="15875" y1="91248" x2="21875" y2="90381"/>
                        <a14:foregroundMark x1="17750" y1="89428" x2="20500" y2="89688"/>
                        <a14:foregroundMark x1="64375" y1="94194" x2="76875" y2="95147"/>
                        <a14:foregroundMark x1="76875" y1="95147" x2="81250" y2="93761"/>
                        <a14:foregroundMark x1="88625" y1="22877" x2="93875" y2="18458"/>
                        <a14:foregroundMark x1="72000" y1="12738" x2="66750" y2="5806"/>
                        <a14:foregroundMark x1="66750" y1="5806" x2="66750" y2="5806"/>
                        <a14:foregroundMark x1="65000" y1="16811" x2="64625" y2="14125"/>
                        <a14:foregroundMark x1="66625" y1="6239" x2="65625" y2="3640"/>
                        <a14:foregroundMark x1="59250" y1="19064" x2="57625" y2="13778"/>
                        <a14:foregroundMark x1="47000" y1="15425" x2="40125" y2="14471"/>
                        <a14:foregroundMark x1="41125" y1="13432" x2="45750" y2="14471"/>
                        <a14:foregroundMark x1="24875" y1="12738" x2="25375" y2="11785"/>
                        <a14:foregroundMark x1="10750" y1="40295" x2="10875" y2="37782"/>
                        <a14:foregroundMark x1="9125" y1="45147" x2="11750" y2="40988"/>
                        <a14:foregroundMark x1="7250" y1="50000" x2="8250" y2="48354"/>
                        <a14:foregroundMark x1="13875" y1="70451" x2="13875" y2="67331"/>
                        <a14:foregroundMark x1="80000" y1="12912" x2="81000" y2="16811"/>
                        <a14:foregroundMark x1="95000" y1="17244" x2="94500" y2="18891"/>
                        <a14:foregroundMark x1="11750" y1="35875" x2="11125" y2="37088"/>
                        <a14:foregroundMark x1="21125" y1="32236" x2="22375" y2="30849"/>
                        <a14:foregroundMark x1="21125" y1="30416" x2="22375" y2="29203"/>
                        <a14:foregroundMark x1="22125" y1="29463" x2="23125" y2="27903"/>
                        <a14:foregroundMark x1="23750" y1="26256" x2="23375" y2="24870"/>
                        <a14:foregroundMark x1="23875" y1="24870" x2="23125" y2="23744"/>
                        <a14:foregroundMark x1="24375" y1="15251" x2="26875" y2="19151"/>
                        <a14:foregroundMark x1="70250" y1="45841" x2="70000" y2="48440"/>
                        <a14:foregroundMark x1="70000" y1="47054" x2="68250" y2="49307"/>
                        <a14:foregroundMark x1="68000" y1="47920" x2="69250" y2="46101"/>
                        <a14:backgroundMark x1="28375" y1="49827" x2="21375" y2="61698"/>
                        <a14:backgroundMark x1="79375" y1="60832" x2="76250" y2="54333"/>
                        <a14:backgroundMark x1="72750" y1="48873" x2="73000" y2="45841"/>
                        <a14:backgroundMark x1="66000" y1="47400" x2="67375" y2="44887"/>
                        <a14:backgroundMark x1="86375" y1="37955" x2="85375" y2="38648"/>
                        <a14:backgroundMark x1="87875" y1="20797" x2="89250" y2="19324"/>
                        <a14:backgroundMark x1="68375" y1="15251" x2="65750" y2="12478"/>
                        <a14:backgroundMark x1="86250" y1="21837" x2="88250" y2="20537"/>
                        <a14:backgroundMark x1="86375" y1="37782" x2="86000" y2="37348"/>
                        <a14:backgroundMark x1="64750" y1="49307" x2="66375" y2="46794"/>
                        <a14:backgroundMark x1="69625" y1="42374" x2="69000" y2="41508"/>
                        <a14:backgroundMark x1="76250" y1="52253" x2="75000" y2="52773"/>
                        <a14:backgroundMark x1="83375" y1="66638" x2="83250" y2="64471"/>
                        <a14:backgroundMark x1="78250" y1="74870" x2="79250" y2="75563"/>
                        <a14:backgroundMark x1="79000" y1="68198" x2="78250" y2="66984"/>
                        <a14:backgroundMark x1="79250" y1="64038" x2="79625" y2="62045"/>
                        <a14:backgroundMark x1="62375" y1="80936" x2="62625" y2="81802"/>
                        <a14:backgroundMark x1="63375" y1="85875" x2="59625" y2="95061"/>
                        <a14:backgroundMark x1="59625" y1="95061" x2="59000" y2="95667"/>
                        <a14:backgroundMark x1="23375" y1="74870" x2="23375" y2="74263"/>
                        <a14:backgroundMark x1="23500" y1="70711" x2="23500" y2="70711"/>
                        <a14:backgroundMark x1="25125" y1="67244" x2="25750" y2="66378"/>
                        <a14:backgroundMark x1="30750" y1="49740" x2="28125" y2="46360"/>
                        <a14:backgroundMark x1="29125" y1="46534" x2="29125" y2="45581"/>
                        <a14:backgroundMark x1="17375" y1="38648" x2="14500" y2="38648"/>
                        <a14:backgroundMark x1="15750" y1="42201" x2="18375" y2="37522"/>
                        <a14:backgroundMark x1="14875" y1="41768" x2="13250" y2="38215"/>
                        <a14:backgroundMark x1="14125" y1="40728" x2="19375" y2="36915"/>
                        <a14:backgroundMark x1="14750" y1="41075" x2="13750" y2="40035"/>
                        <a14:backgroundMark x1="29125" y1="45407" x2="28375" y2="46534"/>
                        <a14:backgroundMark x1="31500" y1="18024" x2="27082" y2="15846"/>
                        <a14:backgroundMark x1="40000" y1="87955" x2="42125" y2="91508"/>
                        <a14:backgroundMark x1="39125" y1="87262" x2="39125" y2="8682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7437754" y="-247650"/>
            <a:ext cx="4754246" cy="6858000"/>
          </a:xfrm>
          <a:prstGeom prst="rect">
            <a:avLst/>
          </a:prstGeom>
          <a:effectLst>
            <a:softEdge rad="25400"/>
          </a:effectLst>
        </p:spPr>
      </p:pic>
    </p:spTree>
    <p:extLst>
      <p:ext uri="{BB962C8B-B14F-4D97-AF65-F5344CB8AC3E}">
        <p14:creationId xmlns:p14="http://schemas.microsoft.com/office/powerpoint/2010/main" val="49597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4B82-1547-77B1-0EEE-7DD16F243B8D}"/>
            </a:ext>
          </a:extLst>
        </p:cNvPr>
        <p:cNvGrpSpPr/>
        <p:nvPr/>
      </p:nvGrpSpPr>
      <p:grpSpPr>
        <a:xfrm>
          <a:off x="0" y="0"/>
          <a:ext cx="0" cy="0"/>
          <a:chOff x="0" y="0"/>
          <a:chExt cx="0" cy="0"/>
        </a:xfrm>
      </p:grpSpPr>
      <p:pic>
        <p:nvPicPr>
          <p:cNvPr id="4" name="Picture 3" descr="A video game character with a tiger head&#10;&#10;AI-generated content may be incorrect.">
            <a:extLst>
              <a:ext uri="{FF2B5EF4-FFF2-40B4-BE49-F238E27FC236}">
                <a16:creationId xmlns:a16="http://schemas.microsoft.com/office/drawing/2014/main" id="{057803F0-19C3-76D1-34FC-1496C19FF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0"/>
            <a:ext cx="5486400" cy="6858000"/>
          </a:xfrm>
          <a:prstGeom prst="rect">
            <a:avLst/>
          </a:prstGeom>
        </p:spPr>
      </p:pic>
      <p:pic>
        <p:nvPicPr>
          <p:cNvPr id="7" name="Picture 6" descr="A video game character in armor&#10;&#10;AI-generated content may be incorrect.">
            <a:extLst>
              <a:ext uri="{FF2B5EF4-FFF2-40B4-BE49-F238E27FC236}">
                <a16:creationId xmlns:a16="http://schemas.microsoft.com/office/drawing/2014/main" id="{7F0CD694-5062-E600-99DD-1D7920ED4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19942" cy="6858000"/>
          </a:xfrm>
          <a:prstGeom prst="rect">
            <a:avLst/>
          </a:prstGeom>
        </p:spPr>
      </p:pic>
      <p:pic>
        <p:nvPicPr>
          <p:cNvPr id="11" name="Picture 10" descr="A video game character wearing a blue dress&#10;&#10;AI-generated content may be incorrect.">
            <a:extLst>
              <a:ext uri="{FF2B5EF4-FFF2-40B4-BE49-F238E27FC236}">
                <a16:creationId xmlns:a16="http://schemas.microsoft.com/office/drawing/2014/main" id="{3A26840D-E573-5CB1-1B3A-96B790C4B4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74" b="97329" l="9416" r="89286">
                        <a14:foregroundMark x1="51299" y1="18865" x2="42532" y2="7012"/>
                        <a14:foregroundMark x1="58766" y1="14357" x2="54545" y2="6010"/>
                        <a14:foregroundMark x1="54545" y1="6010" x2="53896" y2="5676"/>
                        <a14:foregroundMark x1="55195" y1="4174" x2="55195" y2="4174"/>
                        <a14:foregroundMark x1="59091" y1="7179" x2="62338" y2="11853"/>
                        <a14:foregroundMark x1="38636" y1="9015" x2="43506" y2="9015"/>
                        <a14:foregroundMark x1="41558" y1="5342" x2="42532" y2="6511"/>
                        <a14:foregroundMark x1="48377" y1="5175" x2="46753" y2="7012"/>
                        <a14:foregroundMark x1="13636" y1="92988" x2="22727" y2="89649"/>
                        <a14:foregroundMark x1="53247" y1="97329" x2="49675" y2="92654"/>
                        <a14:foregroundMark x1="34740" y1="19533" x2="31494" y2="19533"/>
                        <a14:foregroundMark x1="35714" y1="18865" x2="32792" y2="18364"/>
                        <a14:foregroundMark x1="36364" y1="18531" x2="33766" y2="18364"/>
                        <a14:foregroundMark x1="30008" y1="24727" x2="31494" y2="23539"/>
                        <a14:foregroundMark x1="25325" y1="52254" x2="24026" y2="50751"/>
                        <a14:foregroundMark x1="21429" y1="51753" x2="21429" y2="50417"/>
                        <a14:foregroundMark x1="77922" y1="54424" x2="76948" y2="49583"/>
                        <a14:foregroundMark x1="28247" y1="25710" x2="29870" y2="24708"/>
                        <a14:backgroundMark x1="28571" y1="49583" x2="28571" y2="51252"/>
                        <a14:backgroundMark x1="63961" y1="36728" x2="62013" y2="33222"/>
                        <a14:backgroundMark x1="29967" y1="18300" x2="27922" y2="18364"/>
                        <a14:backgroundMark x1="43831" y1="17863" x2="35885" y2="18113"/>
                        <a14:backgroundMark x1="27922" y1="18364" x2="24675" y2="24374"/>
                        <a14:backgroundMark x1="74351" y1="54424" x2="72078" y2="49249"/>
                        <a14:backgroundMark x1="27597" y1="50083" x2="27597" y2="50751"/>
                        <a14:backgroundMark x1="26948" y1="24040" x2="24675" y2="26544"/>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3804333" y="523875"/>
            <a:ext cx="3256946" cy="6334125"/>
          </a:xfrm>
          <a:prstGeom prst="rect">
            <a:avLst/>
          </a:prstGeom>
          <a:effectLst>
            <a:softEdge rad="25400"/>
          </a:effectLst>
        </p:spPr>
      </p:pic>
      <p:pic>
        <p:nvPicPr>
          <p:cNvPr id="13" name="Picture 12" descr="A video game character with a green and white garment&#10;&#10;AI-generated content may be incorrect.">
            <a:extLst>
              <a:ext uri="{FF2B5EF4-FFF2-40B4-BE49-F238E27FC236}">
                <a16:creationId xmlns:a16="http://schemas.microsoft.com/office/drawing/2014/main" id="{0D684C7D-C108-38CD-CCFC-B39E644BD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635" y="0"/>
            <a:ext cx="3164729" cy="6858000"/>
          </a:xfrm>
          <a:prstGeom prst="rect">
            <a:avLst/>
          </a:prstGeom>
        </p:spPr>
      </p:pic>
    </p:spTree>
    <p:extLst>
      <p:ext uri="{BB962C8B-B14F-4D97-AF65-F5344CB8AC3E}">
        <p14:creationId xmlns:p14="http://schemas.microsoft.com/office/powerpoint/2010/main" val="3876656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F661-6318-23FE-8A6A-52B9EFD19E8C}"/>
            </a:ext>
          </a:extLst>
        </p:cNvPr>
        <p:cNvGrpSpPr/>
        <p:nvPr/>
      </p:nvGrpSpPr>
      <p:grpSpPr>
        <a:xfrm>
          <a:off x="0" y="0"/>
          <a:ext cx="0" cy="0"/>
          <a:chOff x="0" y="0"/>
          <a:chExt cx="0" cy="0"/>
        </a:xfrm>
      </p:grpSpPr>
      <p:pic>
        <p:nvPicPr>
          <p:cNvPr id="13" name="Picture 12" descr="A video game character with a green and white garment&#10;&#10;AI-generated content may be incorrect.">
            <a:extLst>
              <a:ext uri="{FF2B5EF4-FFF2-40B4-BE49-F238E27FC236}">
                <a16:creationId xmlns:a16="http://schemas.microsoft.com/office/drawing/2014/main" id="{4FFD90DE-D6CE-FAF5-02B1-9F4011AE3DA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0" b="97907" l="9897" r="89897">
                        <a14:foregroundMark x1="22062" y1="60133" x2="20000" y2="56518"/>
                        <a14:foregroundMark x1="32165" y1="97907" x2="38763" y2="60038"/>
                        <a14:foregroundMark x1="71340" y1="96384" x2="65155" y2="88202"/>
                        <a14:foregroundMark x1="65155" y1="88202" x2="64948" y2="87060"/>
                        <a14:foregroundMark x1="80000" y1="60799" x2="80000" y2="58040"/>
                        <a14:foregroundMark x1="79175" y1="61656" x2="80619" y2="59562"/>
                        <a14:foregroundMark x1="39381" y1="30447" x2="30515" y2="27783"/>
                        <a14:foregroundMark x1="68866" y1="29210" x2="64948" y2="31208"/>
                        <a14:foregroundMark x1="44948" y1="13511" x2="46392" y2="15414"/>
                        <a14:foregroundMark x1="56701" y1="13796" x2="57732" y2="16841"/>
                        <a14:foregroundMark x1="58969" y1="18078" x2="58351" y2="15985"/>
                        <a14:foregroundMark x1="20412" y1="65652" x2="27423" y2="64320"/>
                        <a14:foregroundMark x1="17732" y1="67460" x2="23505" y2="65842"/>
                        <a14:foregroundMark x1="69489" y1="62921" x2="64948" y2="58706"/>
                        <a14:foregroundMark x1="28866" y1="45576" x2="22680" y2="51094"/>
                        <a14:foregroundMark x1="14433" y1="42055" x2="18351" y2="49001"/>
                        <a14:foregroundMark x1="27423" y1="38344" x2="26598" y2="34824"/>
                        <a14:foregroundMark x1="24124" y1="73454" x2="28041" y2="68506"/>
                        <a14:foregroundMark x1="19588" y1="76499" x2="19588" y2="76499"/>
                        <a14:foregroundMark x1="19588" y1="76499" x2="21031" y2="75547"/>
                        <a14:foregroundMark x1="68454" y1="95814" x2="62887" y2="91246"/>
                        <a14:foregroundMark x1="68660" y1="89439" x2="69278" y2="87536"/>
                        <a14:foregroundMark x1="69278" y1="92103" x2="70515" y2="93054"/>
                        <a14:foregroundMark x1="71340" y1="93911" x2="72784" y2="94767"/>
                        <a14:foregroundMark x1="74433" y1="35300" x2="71753" y2="33016"/>
                        <a14:foregroundMark x1="28247" y1="39201" x2="22680" y2="45861"/>
                        <a14:foregroundMark x1="69897" y1="36251" x2="73402" y2="43482"/>
                        <a14:foregroundMark x1="65979" y1="51760" x2="66186" y2="54329"/>
                        <a14:foregroundMark x1="66804" y1="55661" x2="66804" y2="57374"/>
                        <a14:foregroundMark x1="29897" y1="81256" x2="29485" y2="80114"/>
                        <a14:foregroundMark x1="29485" y1="79829" x2="29485" y2="79353"/>
                        <a14:foregroundMark x1="29485" y1="78211" x2="29485" y2="78211"/>
                        <a14:foregroundMark x1="29485" y1="79163" x2="29485" y2="79734"/>
                        <a14:foregroundMark x1="29485" y1="78592" x2="29485" y2="79448"/>
                        <a14:backgroundMark x1="79794" y1="78306" x2="71753" y2="61085"/>
                        <a14:backgroundMark x1="83711" y1="75262" x2="75876" y2="69458"/>
                        <a14:backgroundMark x1="81237" y1="75547" x2="71340" y2="63463"/>
                        <a14:backgroundMark x1="70722" y1="66413" x2="70515" y2="63844"/>
                        <a14:backgroundMark x1="68219" y1="51722" x2="64948" y2="45480"/>
                        <a14:backgroundMark x1="70283" y1="55661" x2="69555" y2="54271"/>
                        <a14:backgroundMark x1="72577" y1="60038" x2="70311" y2="55714"/>
                        <a14:backgroundMark x1="64948" y1="45480" x2="66804" y2="40533"/>
                        <a14:backgroundMark x1="24948" y1="60990" x2="35052" y2="41675"/>
                        <a14:backgroundMark x1="25567" y1="77926" x2="31340" y2="71836"/>
                        <a14:backgroundMark x1="51753" y1="88487" x2="47010" y2="66413"/>
                        <a14:backgroundMark x1="55670" y1="77069" x2="55670" y2="74310"/>
                        <a14:backgroundMark x1="45155" y1="66508" x2="46392" y2="60324"/>
                        <a14:backgroundMark x1="33814" y1="40723" x2="34433" y2="38344"/>
                        <a14:backgroundMark x1="25361" y1="33777" x2="28041" y2="33206"/>
                        <a14:backgroundMark x1="35052" y1="26641" x2="35052" y2="26641"/>
                        <a14:backgroundMark x1="35464" y1="26927" x2="35464" y2="26546"/>
                        <a14:backgroundMark x1="43299" y1="25024" x2="41237" y2="23311"/>
                        <a14:backgroundMark x1="43918" y1="25024" x2="43093" y2="22074"/>
                        <a14:backgroundMark x1="43918" y1="25595" x2="42474" y2="22931"/>
                        <a14:backgroundMark x1="31383" y1="78211" x2="29897" y2="75262"/>
                        <a14:backgroundMark x1="31863" y1="79163" x2="31383" y2="78211"/>
                        <a14:backgroundMark x1="31546" y1="69743" x2="31546" y2="68601"/>
                        <a14:backgroundMark x1="23918" y1="68792" x2="26804" y2="67460"/>
                        <a14:backgroundMark x1="71340" y1="64986" x2="73402" y2="67745"/>
                        <a14:backgroundMark x1="71134" y1="64415" x2="72371" y2="65842"/>
                        <a14:backgroundMark x1="70103" y1="63463" x2="71959" y2="65271"/>
                        <a14:backgroundMark x1="79175" y1="73168" x2="84330" y2="77260"/>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313110" y="0"/>
            <a:ext cx="3164729" cy="6858000"/>
          </a:xfrm>
          <a:prstGeom prst="rect">
            <a:avLst/>
          </a:prstGeom>
          <a:effectLst>
            <a:softEdge rad="12700"/>
          </a:effectLst>
        </p:spPr>
      </p:pic>
    </p:spTree>
    <p:extLst>
      <p:ext uri="{BB962C8B-B14F-4D97-AF65-F5344CB8AC3E}">
        <p14:creationId xmlns:p14="http://schemas.microsoft.com/office/powerpoint/2010/main" val="383268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C7627-12AA-0059-FAB4-9087F141E818}"/>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ED66F480-A181-5823-4B43-C355E35915B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761B2434-8B66-B177-68EE-5BC0C1C176D7}"/>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6" name="Picture 5">
            <a:extLst>
              <a:ext uri="{FF2B5EF4-FFF2-40B4-BE49-F238E27FC236}">
                <a16:creationId xmlns:a16="http://schemas.microsoft.com/office/drawing/2014/main" id="{63C885D6-2EC8-F00E-1D36-1D1983AF0283}"/>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945E07B6-2F16-ECD2-8887-D5F7AADD9CDD}"/>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E12D84C6-8E59-CAB7-BEF5-88A2C60F28B7}"/>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C901356E-A312-2DBB-3814-DC780C33F0C8}"/>
              </a:ext>
            </a:extLst>
          </p:cNvPr>
          <p:cNvSpPr txBox="1"/>
          <p:nvPr/>
        </p:nvSpPr>
        <p:spPr>
          <a:xfrm>
            <a:off x="6586827" y="1120765"/>
            <a:ext cx="2476500" cy="3416320"/>
          </a:xfrm>
          <a:prstGeom prst="rect">
            <a:avLst/>
          </a:prstGeom>
          <a:noFill/>
          <a:ln>
            <a:noFill/>
          </a:ln>
        </p:spPr>
        <p:txBody>
          <a:bodyPr wrap="square" rtlCol="0">
            <a:spAutoFit/>
          </a:bodyPr>
          <a:lstStyle/>
          <a:p>
            <a:r>
              <a:rPr lang="en-US" dirty="0"/>
              <a:t>Welcome back to the world of the waking! Glad you helped us at the garrison with the centaur attack. If you’re looking to stretch your legs, can you go with </a:t>
            </a:r>
            <a:r>
              <a:rPr lang="en-US" b="1" dirty="0">
                <a:solidFill>
                  <a:schemeClr val="accent4">
                    <a:lumMod val="75000"/>
                  </a:schemeClr>
                </a:solidFill>
              </a:rPr>
              <a:t>Faren</a:t>
            </a:r>
            <a:r>
              <a:rPr lang="en-US" dirty="0"/>
              <a:t> and check on fields? </a:t>
            </a:r>
            <a:r>
              <a:rPr lang="en-US" b="1" dirty="0"/>
              <a:t>Follow the road and head over to the windmill.</a:t>
            </a:r>
          </a:p>
        </p:txBody>
      </p:sp>
      <p:sp>
        <p:nvSpPr>
          <p:cNvPr id="17" name="TextBox 16">
            <a:extLst>
              <a:ext uri="{FF2B5EF4-FFF2-40B4-BE49-F238E27FC236}">
                <a16:creationId xmlns:a16="http://schemas.microsoft.com/office/drawing/2014/main" id="{E980F614-FC2B-A231-3912-06FED6C26E8E}"/>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a:t>
            </a:r>
          </a:p>
        </p:txBody>
      </p:sp>
      <p:pic>
        <p:nvPicPr>
          <p:cNvPr id="25" name="Picture 24" descr="A brown paper scroll with a white background&#10;&#10;AI-generated content may be incorrect.">
            <a:extLst>
              <a:ext uri="{FF2B5EF4-FFF2-40B4-BE49-F238E27FC236}">
                <a16:creationId xmlns:a16="http://schemas.microsoft.com/office/drawing/2014/main" id="{C0D93221-8F49-9451-7955-D0256267EE6B}"/>
              </a:ext>
            </a:extLst>
          </p:cNvPr>
          <p:cNvPicPr>
            <a:picLocks noChangeAspect="1"/>
          </p:cNvPicPr>
          <p:nvPr/>
        </p:nvPicPr>
        <p:blipFill>
          <a:blip r:embed="rId5">
            <a:duotone>
              <a:prstClr val="black"/>
              <a:srgbClr val="E9DEBB">
                <a:tint val="45000"/>
                <a:satMod val="400000"/>
              </a:srgbClr>
            </a:duotone>
            <a:extLst>
              <a:ext uri="{BEBA8EAE-BF5A-486C-A8C5-ECC9F3942E4B}">
                <a14:imgProps xmlns:a14="http://schemas.microsoft.com/office/drawing/2010/main">
                  <a14:imgLayer r:embed="rId6">
                    <a14:imgEffect>
                      <a14:backgroundRemoval t="10000" b="90000" l="2700" r="97700">
                        <a14:foregroundMark x1="7900" y1="36667" x2="9800" y2="39872"/>
                        <a14:foregroundMark x1="2800" y1="50769" x2="11700" y2="51538"/>
                        <a14:foregroundMark x1="95100" y1="40385" x2="85000" y2="41154"/>
                        <a14:foregroundMark x1="96700" y1="54487" x2="93700" y2="50769"/>
                        <a14:foregroundMark x1="97700" y1="39872" x2="94600" y2="40385"/>
                      </a14:backgroundRemoval>
                    </a14:imgEffect>
                  </a14:imgLayer>
                </a14:imgProps>
              </a:ext>
              <a:ext uri="{28A0092B-C50C-407E-A947-70E740481C1C}">
                <a14:useLocalDpi xmlns:a14="http://schemas.microsoft.com/office/drawing/2010/main" val="0"/>
              </a:ext>
            </a:extLst>
          </a:blip>
          <a:srcRect t="28320" b="38629"/>
          <a:stretch>
            <a:fillRect/>
          </a:stretch>
        </p:blipFill>
        <p:spPr>
          <a:xfrm>
            <a:off x="8405804" y="5011998"/>
            <a:ext cx="3508132" cy="904393"/>
          </a:xfrm>
          <a:prstGeom prst="rect">
            <a:avLst/>
          </a:prstGeom>
        </p:spPr>
      </p:pic>
      <p:sp>
        <p:nvSpPr>
          <p:cNvPr id="27" name="TextBox 26">
            <a:extLst>
              <a:ext uri="{FF2B5EF4-FFF2-40B4-BE49-F238E27FC236}">
                <a16:creationId xmlns:a16="http://schemas.microsoft.com/office/drawing/2014/main" id="{376D888A-D36A-D98C-93F0-052D390BBE5F}"/>
              </a:ext>
            </a:extLst>
          </p:cNvPr>
          <p:cNvSpPr txBox="1"/>
          <p:nvPr/>
        </p:nvSpPr>
        <p:spPr>
          <a:xfrm rot="20970999">
            <a:off x="9662734" y="5135637"/>
            <a:ext cx="1273105" cy="584775"/>
          </a:xfrm>
          <a:prstGeom prst="rect">
            <a:avLst/>
          </a:prstGeom>
          <a:noFill/>
        </p:spPr>
        <p:txBody>
          <a:bodyPr wrap="none" rtlCol="0">
            <a:spAutoFit/>
          </a:bodyPr>
          <a:lstStyle/>
          <a:p>
            <a:r>
              <a:rPr lang="en-US" sz="3200" dirty="0">
                <a:solidFill>
                  <a:srgbClr val="525252"/>
                </a:solidFill>
                <a:latin typeface="Old English Text MT" panose="03040902040508030806" pitchFamily="66" charset="0"/>
              </a:rPr>
              <a:t>Logan</a:t>
            </a:r>
          </a:p>
        </p:txBody>
      </p:sp>
    </p:spTree>
    <p:extLst>
      <p:ext uri="{BB962C8B-B14F-4D97-AF65-F5344CB8AC3E}">
        <p14:creationId xmlns:p14="http://schemas.microsoft.com/office/powerpoint/2010/main" val="98442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C946-6657-1374-0C88-562812CC24A9}"/>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9DA9C31F-07AC-F915-1718-DD6EA7197A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CC7EA4DF-D162-D5ED-C267-F96E53A76D1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1E8BDF18-110C-4213-D24B-6529B535F22F}"/>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418530F0-11D8-87DF-1EBE-8C355B0EBC51}"/>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D52132ED-6FA4-D023-6C1E-A6328836237C}"/>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824E4F6D-FEB6-2CD0-A5C7-643F046036E4}"/>
              </a:ext>
            </a:extLst>
          </p:cNvPr>
          <p:cNvSpPr txBox="1"/>
          <p:nvPr/>
        </p:nvSpPr>
        <p:spPr>
          <a:xfrm>
            <a:off x="6654794" y="1139653"/>
            <a:ext cx="2504755" cy="3139321"/>
          </a:xfrm>
          <a:prstGeom prst="rect">
            <a:avLst/>
          </a:prstGeom>
          <a:noFill/>
          <a:ln>
            <a:noFill/>
          </a:ln>
        </p:spPr>
        <p:txBody>
          <a:bodyPr wrap="square" rtlCol="0">
            <a:spAutoFit/>
          </a:bodyPr>
          <a:lstStyle/>
          <a:p>
            <a:r>
              <a:rPr lang="en-US" dirty="0"/>
              <a:t>Somehow its always bandits and this close to home.  Let’s check on Flannum and make sure they haven’t done any “</a:t>
            </a:r>
            <a:r>
              <a:rPr lang="en-US" i="1" dirty="0"/>
              <a:t>dam-age</a:t>
            </a:r>
            <a:r>
              <a:rPr lang="en-US" dirty="0"/>
              <a:t>”. Alright, alright, I’ll stop.   </a:t>
            </a:r>
          </a:p>
          <a:p>
            <a:r>
              <a:rPr lang="en-US" b="1" dirty="0"/>
              <a:t>You check the north side, and I’ll check the south. Meet you at the western shore.</a:t>
            </a:r>
          </a:p>
        </p:txBody>
      </p:sp>
      <p:sp>
        <p:nvSpPr>
          <p:cNvPr id="9" name="TextBox 8">
            <a:extLst>
              <a:ext uri="{FF2B5EF4-FFF2-40B4-BE49-F238E27FC236}">
                <a16:creationId xmlns:a16="http://schemas.microsoft.com/office/drawing/2014/main" id="{F6E83674-0CC6-A6E4-5419-AFACD8DC4AEC}"/>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3</a:t>
            </a:r>
          </a:p>
        </p:txBody>
      </p:sp>
      <p:pic>
        <p:nvPicPr>
          <p:cNvPr id="10" name="Picture 9" descr="A person in a garment&#10;&#10;AI-generated content may be incorrect.">
            <a:extLst>
              <a:ext uri="{FF2B5EF4-FFF2-40B4-BE49-F238E27FC236}">
                <a16:creationId xmlns:a16="http://schemas.microsoft.com/office/drawing/2014/main" id="{C5330085-86FA-EF1A-53CF-56E3690B11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18AC95FE-5A6E-9C46-0877-EFFD137A4528}"/>
              </a:ext>
            </a:extLst>
          </p:cNvPr>
          <p:cNvPicPr>
            <a:picLocks noChangeAspect="1"/>
          </p:cNvPicPr>
          <p:nvPr/>
        </p:nvPicPr>
        <p:blipFill>
          <a:blip r:embed="rId4"/>
          <a:srcRect l="2258" t="6897" r="6679" b="50530"/>
          <a:stretch>
            <a:fillRect/>
          </a:stretch>
        </p:blipFill>
        <p:spPr>
          <a:xfrm rot="10800000" flipH="1">
            <a:off x="2515054" y="3600447"/>
            <a:ext cx="3480933" cy="1528727"/>
          </a:xfrm>
          <a:prstGeom prst="rect">
            <a:avLst/>
          </a:prstGeom>
          <a:ln>
            <a:noFill/>
          </a:ln>
        </p:spPr>
      </p:pic>
      <p:pic>
        <p:nvPicPr>
          <p:cNvPr id="12" name="Picture 11">
            <a:extLst>
              <a:ext uri="{FF2B5EF4-FFF2-40B4-BE49-F238E27FC236}">
                <a16:creationId xmlns:a16="http://schemas.microsoft.com/office/drawing/2014/main" id="{6F80B619-3CBA-AB33-A13F-7AD0A960DC3A}"/>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6D9159E8-2D36-1CA6-3142-E8DBA9145386}"/>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B1693517-954F-AA99-AA1D-8248B3F52F0D}"/>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BE17B80F-9DAD-E62B-3A88-556425179327}"/>
              </a:ext>
            </a:extLst>
          </p:cNvPr>
          <p:cNvSpPr txBox="1"/>
          <p:nvPr/>
        </p:nvSpPr>
        <p:spPr>
          <a:xfrm>
            <a:off x="2971989" y="1037308"/>
            <a:ext cx="2654558" cy="3693319"/>
          </a:xfrm>
          <a:prstGeom prst="rect">
            <a:avLst/>
          </a:prstGeom>
          <a:noFill/>
          <a:ln>
            <a:noFill/>
          </a:ln>
        </p:spPr>
        <p:txBody>
          <a:bodyPr wrap="square" rtlCol="0">
            <a:spAutoFit/>
          </a:bodyPr>
          <a:lstStyle/>
          <a:p>
            <a:r>
              <a:rPr lang="en-US" dirty="0"/>
              <a:t>Well, if it isn’t the </a:t>
            </a:r>
            <a:r>
              <a:rPr lang="en-US" i="1" dirty="0"/>
              <a:t>new</a:t>
            </a:r>
            <a:r>
              <a:rPr lang="en-US" dirty="0"/>
              <a:t> “hero”. I hope that knock to your head didn’t do any permanent damage. Logan asked me to come help out but…I’ve been distracted watching that beautiful woman. She is in quite the “</a:t>
            </a:r>
            <a:r>
              <a:rPr lang="en-US" i="1" dirty="0"/>
              <a:t>Diah-lema</a:t>
            </a:r>
            <a:r>
              <a:rPr lang="en-US" dirty="0"/>
              <a:t>”, but I didn’t bring my working clothes. </a:t>
            </a:r>
            <a:r>
              <a:rPr lang="en-US" b="1" dirty="0"/>
              <a:t>Help her out and come find me by the river.</a:t>
            </a:r>
          </a:p>
        </p:txBody>
      </p:sp>
      <p:sp>
        <p:nvSpPr>
          <p:cNvPr id="16" name="TextBox 15">
            <a:extLst>
              <a:ext uri="{FF2B5EF4-FFF2-40B4-BE49-F238E27FC236}">
                <a16:creationId xmlns:a16="http://schemas.microsoft.com/office/drawing/2014/main" id="{56458411-99AD-7D90-B9D7-1BA9B595EC96}"/>
              </a:ext>
            </a:extLst>
          </p:cNvPr>
          <p:cNvSpPr txBox="1"/>
          <p:nvPr/>
        </p:nvSpPr>
        <p:spPr>
          <a:xfrm>
            <a:off x="4615109" y="4285201"/>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a:t>
            </a:r>
          </a:p>
        </p:txBody>
      </p:sp>
      <p:pic>
        <p:nvPicPr>
          <p:cNvPr id="19" name="Picture 18" descr="A brown paper scroll with a white background&#10;&#10;AI-generated content may be incorrect.">
            <a:extLst>
              <a:ext uri="{FF2B5EF4-FFF2-40B4-BE49-F238E27FC236}">
                <a16:creationId xmlns:a16="http://schemas.microsoft.com/office/drawing/2014/main" id="{460DC178-C247-8859-6755-D85A479DED62}"/>
              </a:ext>
            </a:extLst>
          </p:cNvPr>
          <p:cNvPicPr>
            <a:picLocks noChangeAspect="1"/>
          </p:cNvPicPr>
          <p:nvPr/>
        </p:nvPicPr>
        <p:blipFill>
          <a:blip r:embed="rId5">
            <a:duotone>
              <a:prstClr val="black"/>
              <a:srgbClr val="E9DEBB">
                <a:tint val="45000"/>
                <a:satMod val="400000"/>
              </a:srgbClr>
            </a:duotone>
            <a:extLst>
              <a:ext uri="{BEBA8EAE-BF5A-486C-A8C5-ECC9F3942E4B}">
                <a14:imgProps xmlns:a14="http://schemas.microsoft.com/office/drawing/2010/main">
                  <a14:imgLayer r:embed="rId6">
                    <a14:imgEffect>
                      <a14:backgroundRemoval t="10000" b="90000" l="2700" r="97700">
                        <a14:foregroundMark x1="7900" y1="36667" x2="9800" y2="39872"/>
                        <a14:foregroundMark x1="2800" y1="50769" x2="11700" y2="51538"/>
                        <a14:foregroundMark x1="95100" y1="40385" x2="85000" y2="41154"/>
                        <a14:foregroundMark x1="96700" y1="54487" x2="93700" y2="50769"/>
                        <a14:foregroundMark x1="97700" y1="39872" x2="94600" y2="40385"/>
                      </a14:backgroundRemoval>
                    </a14:imgEffect>
                  </a14:imgLayer>
                </a14:imgProps>
              </a:ext>
              <a:ext uri="{28A0092B-C50C-407E-A947-70E740481C1C}">
                <a14:useLocalDpi xmlns:a14="http://schemas.microsoft.com/office/drawing/2010/main" val="0"/>
              </a:ext>
            </a:extLst>
          </a:blip>
          <a:srcRect l="2942" t="28320" b="38629"/>
          <a:stretch>
            <a:fillRect/>
          </a:stretch>
        </p:blipFill>
        <p:spPr>
          <a:xfrm>
            <a:off x="309562" y="4962568"/>
            <a:ext cx="2763838" cy="981032"/>
          </a:xfrm>
          <a:prstGeom prst="rect">
            <a:avLst/>
          </a:prstGeom>
        </p:spPr>
      </p:pic>
      <p:sp>
        <p:nvSpPr>
          <p:cNvPr id="20" name="TextBox 19">
            <a:extLst>
              <a:ext uri="{FF2B5EF4-FFF2-40B4-BE49-F238E27FC236}">
                <a16:creationId xmlns:a16="http://schemas.microsoft.com/office/drawing/2014/main" id="{18A487E7-F074-B63D-70A3-29CB214011B5}"/>
              </a:ext>
            </a:extLst>
          </p:cNvPr>
          <p:cNvSpPr txBox="1"/>
          <p:nvPr/>
        </p:nvSpPr>
        <p:spPr>
          <a:xfrm rot="20807009">
            <a:off x="1152110" y="5126466"/>
            <a:ext cx="1250663" cy="584775"/>
          </a:xfrm>
          <a:prstGeom prst="rect">
            <a:avLst/>
          </a:prstGeom>
          <a:noFill/>
        </p:spPr>
        <p:txBody>
          <a:bodyPr wrap="none" rtlCol="0">
            <a:spAutoFit/>
          </a:bodyPr>
          <a:lstStyle/>
          <a:p>
            <a:r>
              <a:rPr lang="en-US" sz="3200" dirty="0">
                <a:solidFill>
                  <a:srgbClr val="525252"/>
                </a:solidFill>
                <a:latin typeface="Old English Text MT" panose="03040902040508030806" pitchFamily="66" charset="0"/>
              </a:rPr>
              <a:t>Faren</a:t>
            </a:r>
          </a:p>
        </p:txBody>
      </p:sp>
    </p:spTree>
    <p:extLst>
      <p:ext uri="{BB962C8B-B14F-4D97-AF65-F5344CB8AC3E}">
        <p14:creationId xmlns:p14="http://schemas.microsoft.com/office/powerpoint/2010/main" val="35114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253E-805A-052A-C956-BA9322E80342}"/>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B905273D-5BD1-F4FA-93CD-EE09656DAB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04C4AD9A-CB41-D08A-C568-FA8912894DB1}"/>
              </a:ext>
            </a:extLst>
          </p:cNvPr>
          <p:cNvPicPr>
            <a:picLocks noChangeAspect="1"/>
          </p:cNvPicPr>
          <p:nvPr/>
        </p:nvPicPr>
        <p:blipFill>
          <a:blip r:embed="rId4"/>
          <a:srcRect l="2258" t="6897" r="5233" b="50530"/>
          <a:stretch>
            <a:fillRect/>
          </a:stretch>
        </p:blipFill>
        <p:spPr>
          <a:xfrm rot="10800000">
            <a:off x="6235033" y="3609973"/>
            <a:ext cx="3536193" cy="1528727"/>
          </a:xfrm>
          <a:prstGeom prst="rect">
            <a:avLst/>
          </a:prstGeom>
          <a:ln>
            <a:noFill/>
          </a:ln>
        </p:spPr>
      </p:pic>
      <p:pic>
        <p:nvPicPr>
          <p:cNvPr id="4" name="Picture 3">
            <a:extLst>
              <a:ext uri="{FF2B5EF4-FFF2-40B4-BE49-F238E27FC236}">
                <a16:creationId xmlns:a16="http://schemas.microsoft.com/office/drawing/2014/main" id="{80AB2F27-86D0-7338-F763-880E45328A21}"/>
              </a:ext>
            </a:extLst>
          </p:cNvPr>
          <p:cNvPicPr>
            <a:picLocks noChangeAspect="1"/>
          </p:cNvPicPr>
          <p:nvPr/>
        </p:nvPicPr>
        <p:blipFill>
          <a:blip r:embed="rId4"/>
          <a:srcRect l="2258" t="6897"/>
          <a:stretch>
            <a:fillRect/>
          </a:stretch>
        </p:blipFill>
        <p:spPr>
          <a:xfrm>
            <a:off x="6235034" y="581025"/>
            <a:ext cx="3736218" cy="3343205"/>
          </a:xfrm>
          <a:prstGeom prst="rect">
            <a:avLst/>
          </a:prstGeom>
          <a:ln>
            <a:noFill/>
          </a:ln>
        </p:spPr>
      </p:pic>
      <p:pic>
        <p:nvPicPr>
          <p:cNvPr id="6" name="Picture 5">
            <a:extLst>
              <a:ext uri="{FF2B5EF4-FFF2-40B4-BE49-F238E27FC236}">
                <a16:creationId xmlns:a16="http://schemas.microsoft.com/office/drawing/2014/main" id="{00A85C09-0855-1B38-7D34-138BC0C75F05}"/>
              </a:ext>
            </a:extLst>
          </p:cNvPr>
          <p:cNvPicPr>
            <a:picLocks noChangeAspect="1"/>
          </p:cNvPicPr>
          <p:nvPr/>
        </p:nvPicPr>
        <p:blipFill>
          <a:blip r:embed="rId4"/>
          <a:srcRect l="2258" t="28305" b="53392"/>
          <a:stretch>
            <a:fillRect/>
          </a:stretch>
        </p:blipFill>
        <p:spPr>
          <a:xfrm>
            <a:off x="6235034" y="2047875"/>
            <a:ext cx="3736218" cy="1695450"/>
          </a:xfrm>
          <a:prstGeom prst="rect">
            <a:avLst/>
          </a:prstGeom>
          <a:ln>
            <a:noFill/>
          </a:ln>
        </p:spPr>
      </p:pic>
      <p:pic>
        <p:nvPicPr>
          <p:cNvPr id="7" name="Picture 6">
            <a:extLst>
              <a:ext uri="{FF2B5EF4-FFF2-40B4-BE49-F238E27FC236}">
                <a16:creationId xmlns:a16="http://schemas.microsoft.com/office/drawing/2014/main" id="{BFC6C1BB-EDF4-F355-B7E3-B3500E444CDF}"/>
              </a:ext>
            </a:extLst>
          </p:cNvPr>
          <p:cNvPicPr>
            <a:picLocks noChangeAspect="1"/>
          </p:cNvPicPr>
          <p:nvPr/>
        </p:nvPicPr>
        <p:blipFill>
          <a:blip r:embed="rId4"/>
          <a:srcRect l="37997" t="48008" r="7931" b="13422"/>
          <a:stretch>
            <a:fillRect/>
          </a:stretch>
        </p:blipFill>
        <p:spPr>
          <a:xfrm rot="16357712">
            <a:off x="8570709" y="952672"/>
            <a:ext cx="2047877" cy="1384995"/>
          </a:xfrm>
          <a:prstGeom prst="rect">
            <a:avLst/>
          </a:prstGeom>
          <a:ln>
            <a:noFill/>
          </a:ln>
        </p:spPr>
      </p:pic>
      <p:sp>
        <p:nvSpPr>
          <p:cNvPr id="8" name="TextBox 7">
            <a:extLst>
              <a:ext uri="{FF2B5EF4-FFF2-40B4-BE49-F238E27FC236}">
                <a16:creationId xmlns:a16="http://schemas.microsoft.com/office/drawing/2014/main" id="{FF2B68E5-0DBA-FF76-8DAC-D2FC558C3238}"/>
              </a:ext>
            </a:extLst>
          </p:cNvPr>
          <p:cNvSpPr txBox="1"/>
          <p:nvPr/>
        </p:nvSpPr>
        <p:spPr>
          <a:xfrm>
            <a:off x="6750751" y="956476"/>
            <a:ext cx="2504755" cy="3416320"/>
          </a:xfrm>
          <a:prstGeom prst="rect">
            <a:avLst/>
          </a:prstGeom>
          <a:noFill/>
          <a:ln>
            <a:noFill/>
          </a:ln>
        </p:spPr>
        <p:txBody>
          <a:bodyPr wrap="square" rtlCol="0">
            <a:spAutoFit/>
          </a:bodyPr>
          <a:lstStyle/>
          <a:p>
            <a:r>
              <a:rPr lang="en-US" dirty="0"/>
              <a:t>This fair maiden has been telling me about her precious moa’s, taken by bandits.</a:t>
            </a:r>
            <a:r>
              <a:rPr lang="en-US" i="1" dirty="0"/>
              <a:t> </a:t>
            </a:r>
            <a:r>
              <a:rPr lang="en-US" dirty="0"/>
              <a:t>While we were…*</a:t>
            </a:r>
            <a:r>
              <a:rPr lang="en-US" i="1" dirty="0"/>
              <a:t>looking* </a:t>
            </a:r>
            <a:r>
              <a:rPr lang="en-US" dirty="0"/>
              <a:t>in the bushes…I found a collar. NO, not one for a moa, but one sized for a human.  I’ve got a bad feeling but lets </a:t>
            </a:r>
            <a:r>
              <a:rPr lang="en-US" b="1" dirty="0"/>
              <a:t>check inside the cave. I hope I’m wrong.</a:t>
            </a:r>
          </a:p>
        </p:txBody>
      </p:sp>
      <p:sp>
        <p:nvSpPr>
          <p:cNvPr id="9" name="TextBox 8">
            <a:extLst>
              <a:ext uri="{FF2B5EF4-FFF2-40B4-BE49-F238E27FC236}">
                <a16:creationId xmlns:a16="http://schemas.microsoft.com/office/drawing/2014/main" id="{0D598FE9-28E6-7877-E3CF-9D4D34BD4BBD}"/>
              </a:ext>
            </a:extLst>
          </p:cNvPr>
          <p:cNvSpPr txBox="1"/>
          <p:nvPr/>
        </p:nvSpPr>
        <p:spPr>
          <a:xfrm>
            <a:off x="8425349"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5</a:t>
            </a:r>
          </a:p>
        </p:txBody>
      </p:sp>
      <p:pic>
        <p:nvPicPr>
          <p:cNvPr id="10" name="Picture 9" descr="A person in a garment&#10;&#10;AI-generated content may be incorrect.">
            <a:extLst>
              <a:ext uri="{FF2B5EF4-FFF2-40B4-BE49-F238E27FC236}">
                <a16:creationId xmlns:a16="http://schemas.microsoft.com/office/drawing/2014/main" id="{3A1691B5-FE9D-BDC3-A2E7-06463FCC30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416" t="-167" r="-137321" b="167"/>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3EA15121-44ED-26E6-36B7-0F476F0B331A}"/>
              </a:ext>
            </a:extLst>
          </p:cNvPr>
          <p:cNvPicPr>
            <a:picLocks noChangeAspect="1"/>
          </p:cNvPicPr>
          <p:nvPr/>
        </p:nvPicPr>
        <p:blipFill>
          <a:blip r:embed="rId4"/>
          <a:srcRect l="2258" t="6897" r="5233" b="50530"/>
          <a:stretch>
            <a:fillRect/>
          </a:stretch>
        </p:blipFill>
        <p:spPr>
          <a:xfrm rot="10800000" flipH="1">
            <a:off x="2420772" y="2664636"/>
            <a:ext cx="3536193" cy="1528727"/>
          </a:xfrm>
          <a:prstGeom prst="rect">
            <a:avLst/>
          </a:prstGeom>
          <a:ln>
            <a:noFill/>
          </a:ln>
        </p:spPr>
      </p:pic>
      <p:pic>
        <p:nvPicPr>
          <p:cNvPr id="12" name="Picture 11">
            <a:extLst>
              <a:ext uri="{FF2B5EF4-FFF2-40B4-BE49-F238E27FC236}">
                <a16:creationId xmlns:a16="http://schemas.microsoft.com/office/drawing/2014/main" id="{C3DD3F35-EEF4-8190-87CF-F4C58389C19E}"/>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3" name="Picture 12">
            <a:extLst>
              <a:ext uri="{FF2B5EF4-FFF2-40B4-BE49-F238E27FC236}">
                <a16:creationId xmlns:a16="http://schemas.microsoft.com/office/drawing/2014/main" id="{3659BE8B-2FEF-0BC6-1602-972A22393C3A}"/>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14" name="Picture 13">
            <a:extLst>
              <a:ext uri="{FF2B5EF4-FFF2-40B4-BE49-F238E27FC236}">
                <a16:creationId xmlns:a16="http://schemas.microsoft.com/office/drawing/2014/main" id="{C44E7701-1F09-63A4-5ABA-B778DBCFCB1A}"/>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15" name="TextBox 14">
            <a:extLst>
              <a:ext uri="{FF2B5EF4-FFF2-40B4-BE49-F238E27FC236}">
                <a16:creationId xmlns:a16="http://schemas.microsoft.com/office/drawing/2014/main" id="{3140FA78-E37C-4FD0-F445-0613D0E161C5}"/>
              </a:ext>
            </a:extLst>
          </p:cNvPr>
          <p:cNvSpPr txBox="1"/>
          <p:nvPr/>
        </p:nvSpPr>
        <p:spPr>
          <a:xfrm>
            <a:off x="2961387" y="1020153"/>
            <a:ext cx="2476500" cy="2862322"/>
          </a:xfrm>
          <a:prstGeom prst="rect">
            <a:avLst/>
          </a:prstGeom>
          <a:noFill/>
          <a:ln>
            <a:noFill/>
          </a:ln>
        </p:spPr>
        <p:txBody>
          <a:bodyPr wrap="square" rtlCol="0">
            <a:spAutoFit/>
          </a:bodyPr>
          <a:lstStyle/>
          <a:p>
            <a:r>
              <a:rPr lang="en-US" dirty="0"/>
              <a:t>No sign of bandits? Drat, I was hoping to show them what I’m made of. Oh well…the search continues. </a:t>
            </a:r>
          </a:p>
          <a:p>
            <a:r>
              <a:rPr lang="en-US" b="1" dirty="0"/>
              <a:t>Let’s head south, passing through the orchard. I hope we don’t find anything rotten. </a:t>
            </a:r>
          </a:p>
        </p:txBody>
      </p:sp>
      <p:sp>
        <p:nvSpPr>
          <p:cNvPr id="16" name="TextBox 15">
            <a:extLst>
              <a:ext uri="{FF2B5EF4-FFF2-40B4-BE49-F238E27FC236}">
                <a16:creationId xmlns:a16="http://schemas.microsoft.com/office/drawing/2014/main" id="{14474430-1133-AA68-6E11-C406C37A9E18}"/>
              </a:ext>
            </a:extLst>
          </p:cNvPr>
          <p:cNvSpPr txBox="1"/>
          <p:nvPr/>
        </p:nvSpPr>
        <p:spPr>
          <a:xfrm>
            <a:off x="4703424" y="3323110"/>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4</a:t>
            </a:r>
          </a:p>
        </p:txBody>
      </p:sp>
    </p:spTree>
    <p:extLst>
      <p:ext uri="{BB962C8B-B14F-4D97-AF65-F5344CB8AC3E}">
        <p14:creationId xmlns:p14="http://schemas.microsoft.com/office/powerpoint/2010/main" val="273752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50E4C-B1D9-820A-3779-46639A566CFD}"/>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2CA87896-5C91-5E7A-1774-F7F0CFC7E9F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EF9309E0-C22A-8FF8-96AE-EF1AA587DE59}"/>
              </a:ext>
            </a:extLst>
          </p:cNvPr>
          <p:cNvPicPr>
            <a:picLocks noChangeAspect="1"/>
          </p:cNvPicPr>
          <p:nvPr/>
        </p:nvPicPr>
        <p:blipFill>
          <a:blip r:embed="rId4"/>
          <a:srcRect l="2258" t="6897" r="5233" b="50530"/>
          <a:stretch>
            <a:fillRect/>
          </a:stretch>
        </p:blipFill>
        <p:spPr>
          <a:xfrm rot="10800000">
            <a:off x="6319088" y="3751242"/>
            <a:ext cx="3536193" cy="1528727"/>
          </a:xfrm>
          <a:prstGeom prst="rect">
            <a:avLst/>
          </a:prstGeom>
          <a:ln>
            <a:noFill/>
          </a:ln>
        </p:spPr>
      </p:pic>
      <p:pic>
        <p:nvPicPr>
          <p:cNvPr id="4" name="Picture 3">
            <a:extLst>
              <a:ext uri="{FF2B5EF4-FFF2-40B4-BE49-F238E27FC236}">
                <a16:creationId xmlns:a16="http://schemas.microsoft.com/office/drawing/2014/main" id="{1D0889D5-FA65-DC54-9D65-EC47972AAC55}"/>
              </a:ext>
            </a:extLst>
          </p:cNvPr>
          <p:cNvPicPr>
            <a:picLocks noChangeAspect="1"/>
          </p:cNvPicPr>
          <p:nvPr/>
        </p:nvPicPr>
        <p:blipFill>
          <a:blip r:embed="rId4"/>
          <a:srcRect l="2258" t="6897"/>
          <a:stretch>
            <a:fillRect/>
          </a:stretch>
        </p:blipFill>
        <p:spPr>
          <a:xfrm>
            <a:off x="6322694" y="590550"/>
            <a:ext cx="3736218" cy="3343205"/>
          </a:xfrm>
          <a:prstGeom prst="rect">
            <a:avLst/>
          </a:prstGeom>
          <a:ln>
            <a:noFill/>
          </a:ln>
        </p:spPr>
      </p:pic>
      <p:pic>
        <p:nvPicPr>
          <p:cNvPr id="6" name="Picture 5">
            <a:extLst>
              <a:ext uri="{FF2B5EF4-FFF2-40B4-BE49-F238E27FC236}">
                <a16:creationId xmlns:a16="http://schemas.microsoft.com/office/drawing/2014/main" id="{4CC43D5A-7D18-7BB4-99F4-537623D02435}"/>
              </a:ext>
            </a:extLst>
          </p:cNvPr>
          <p:cNvPicPr>
            <a:picLocks noChangeAspect="1"/>
          </p:cNvPicPr>
          <p:nvPr/>
        </p:nvPicPr>
        <p:blipFill>
          <a:blip r:embed="rId4"/>
          <a:srcRect l="2258" t="28305" b="53392"/>
          <a:stretch>
            <a:fillRect/>
          </a:stretch>
        </p:blipFill>
        <p:spPr>
          <a:xfrm>
            <a:off x="6322694" y="2057400"/>
            <a:ext cx="3736218" cy="1695450"/>
          </a:xfrm>
          <a:prstGeom prst="rect">
            <a:avLst/>
          </a:prstGeom>
          <a:ln>
            <a:noFill/>
          </a:ln>
        </p:spPr>
      </p:pic>
      <p:pic>
        <p:nvPicPr>
          <p:cNvPr id="7" name="Picture 6">
            <a:extLst>
              <a:ext uri="{FF2B5EF4-FFF2-40B4-BE49-F238E27FC236}">
                <a16:creationId xmlns:a16="http://schemas.microsoft.com/office/drawing/2014/main" id="{75BB754C-D3E4-1927-6C20-BC7A2C90CF8C}"/>
              </a:ext>
            </a:extLst>
          </p:cNvPr>
          <p:cNvPicPr>
            <a:picLocks noChangeAspect="1"/>
          </p:cNvPicPr>
          <p:nvPr/>
        </p:nvPicPr>
        <p:blipFill>
          <a:blip r:embed="rId4"/>
          <a:srcRect l="37997" t="48008" r="7931" b="13422"/>
          <a:stretch>
            <a:fillRect/>
          </a:stretch>
        </p:blipFill>
        <p:spPr>
          <a:xfrm rot="16357712">
            <a:off x="8658369" y="962197"/>
            <a:ext cx="2047877" cy="1384995"/>
          </a:xfrm>
          <a:prstGeom prst="rect">
            <a:avLst/>
          </a:prstGeom>
          <a:ln>
            <a:noFill/>
          </a:ln>
        </p:spPr>
      </p:pic>
      <p:sp>
        <p:nvSpPr>
          <p:cNvPr id="8" name="TextBox 7">
            <a:extLst>
              <a:ext uri="{FF2B5EF4-FFF2-40B4-BE49-F238E27FC236}">
                <a16:creationId xmlns:a16="http://schemas.microsoft.com/office/drawing/2014/main" id="{0404FB1E-803B-1C9B-11B6-67FA00845B83}"/>
              </a:ext>
            </a:extLst>
          </p:cNvPr>
          <p:cNvSpPr txBox="1"/>
          <p:nvPr/>
        </p:nvSpPr>
        <p:spPr>
          <a:xfrm>
            <a:off x="6788349" y="1010679"/>
            <a:ext cx="2702386" cy="3693319"/>
          </a:xfrm>
          <a:prstGeom prst="rect">
            <a:avLst/>
          </a:prstGeom>
          <a:noFill/>
          <a:ln>
            <a:noFill/>
          </a:ln>
        </p:spPr>
        <p:txBody>
          <a:bodyPr wrap="square" rtlCol="0">
            <a:spAutoFit/>
          </a:bodyPr>
          <a:lstStyle/>
          <a:p>
            <a:r>
              <a:rPr lang="en-US" dirty="0"/>
              <a:t>What a poor excuse for a door… just a </a:t>
            </a:r>
            <a:r>
              <a:rPr lang="en-US" i="1" dirty="0"/>
              <a:t>hole</a:t>
            </a:r>
            <a:r>
              <a:rPr lang="en-US" dirty="0"/>
              <a:t>...in a </a:t>
            </a:r>
            <a:r>
              <a:rPr lang="en-US" i="1" dirty="0"/>
              <a:t>WALL</a:t>
            </a:r>
            <a:r>
              <a:rPr lang="en-US" dirty="0"/>
              <a:t>.   It is however, right near the pump station. Makes sense why it keeps having issues. This slew of depravity as soiled my spirit and clothes. I’m going check on my father's shipment and you need to inform </a:t>
            </a:r>
            <a:r>
              <a:rPr lang="en-US" b="1" dirty="0">
                <a:solidFill>
                  <a:schemeClr val="accent1"/>
                </a:solidFill>
              </a:rPr>
              <a:t>Logan</a:t>
            </a:r>
            <a:r>
              <a:rPr lang="en-US" dirty="0"/>
              <a:t>. </a:t>
            </a:r>
            <a:r>
              <a:rPr lang="en-US" b="1" dirty="0"/>
              <a:t>He’s at the garrison to the east. </a:t>
            </a:r>
          </a:p>
        </p:txBody>
      </p:sp>
      <p:sp>
        <p:nvSpPr>
          <p:cNvPr id="9" name="TextBox 8">
            <a:extLst>
              <a:ext uri="{FF2B5EF4-FFF2-40B4-BE49-F238E27FC236}">
                <a16:creationId xmlns:a16="http://schemas.microsoft.com/office/drawing/2014/main" id="{004990F8-AA1D-058F-6475-8522D2B9DBF6}"/>
              </a:ext>
            </a:extLst>
          </p:cNvPr>
          <p:cNvSpPr txBox="1"/>
          <p:nvPr/>
        </p:nvSpPr>
        <p:spPr>
          <a:xfrm>
            <a:off x="8643863" y="426923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7</a:t>
            </a:r>
          </a:p>
        </p:txBody>
      </p:sp>
      <p:pic>
        <p:nvPicPr>
          <p:cNvPr id="10" name="Picture 9" descr="A person in a garment&#10;&#10;AI-generated content may be incorrect.">
            <a:extLst>
              <a:ext uri="{FF2B5EF4-FFF2-40B4-BE49-F238E27FC236}">
                <a16:creationId xmlns:a16="http://schemas.microsoft.com/office/drawing/2014/main" id="{DDF87047-7299-B59F-8D7F-F42CBB0F0D6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416" t="-167" r="-137321" b="167"/>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725933CA-D6C4-55DE-6F9B-C2DD2695CFA5}"/>
              </a:ext>
            </a:extLst>
          </p:cNvPr>
          <p:cNvPicPr>
            <a:picLocks noChangeAspect="1"/>
          </p:cNvPicPr>
          <p:nvPr/>
        </p:nvPicPr>
        <p:blipFill>
          <a:blip r:embed="rId4"/>
          <a:srcRect l="2258" t="6897" r="5233" b="50530"/>
          <a:stretch>
            <a:fillRect/>
          </a:stretch>
        </p:blipFill>
        <p:spPr>
          <a:xfrm rot="10800000" flipH="1">
            <a:off x="2417640" y="2944097"/>
            <a:ext cx="3536193" cy="1528727"/>
          </a:xfrm>
          <a:prstGeom prst="rect">
            <a:avLst/>
          </a:prstGeom>
          <a:ln>
            <a:noFill/>
          </a:ln>
        </p:spPr>
      </p:pic>
      <p:pic>
        <p:nvPicPr>
          <p:cNvPr id="12" name="Picture 11">
            <a:extLst>
              <a:ext uri="{FF2B5EF4-FFF2-40B4-BE49-F238E27FC236}">
                <a16:creationId xmlns:a16="http://schemas.microsoft.com/office/drawing/2014/main" id="{08356B68-452C-FB55-1592-EE4BFD3074B7}"/>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3" name="Picture 12">
            <a:extLst>
              <a:ext uri="{FF2B5EF4-FFF2-40B4-BE49-F238E27FC236}">
                <a16:creationId xmlns:a16="http://schemas.microsoft.com/office/drawing/2014/main" id="{3091ADC0-4320-F93E-8FC7-B602876F21F4}"/>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14" name="Picture 13">
            <a:extLst>
              <a:ext uri="{FF2B5EF4-FFF2-40B4-BE49-F238E27FC236}">
                <a16:creationId xmlns:a16="http://schemas.microsoft.com/office/drawing/2014/main" id="{A53ECF8C-29B0-F9AA-BD78-E60DB1DA4478}"/>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15" name="TextBox 14">
            <a:extLst>
              <a:ext uri="{FF2B5EF4-FFF2-40B4-BE49-F238E27FC236}">
                <a16:creationId xmlns:a16="http://schemas.microsoft.com/office/drawing/2014/main" id="{28D2F088-C0A4-D6D8-69FE-23ECA34BF6A8}"/>
              </a:ext>
            </a:extLst>
          </p:cNvPr>
          <p:cNvSpPr txBox="1"/>
          <p:nvPr/>
        </p:nvSpPr>
        <p:spPr>
          <a:xfrm>
            <a:off x="2961387" y="1020153"/>
            <a:ext cx="2476500" cy="2862322"/>
          </a:xfrm>
          <a:prstGeom prst="rect">
            <a:avLst/>
          </a:prstGeom>
          <a:noFill/>
          <a:ln>
            <a:noFill/>
          </a:ln>
        </p:spPr>
        <p:txBody>
          <a:bodyPr wrap="square" rtlCol="0">
            <a:spAutoFit/>
          </a:bodyPr>
          <a:lstStyle/>
          <a:p>
            <a:r>
              <a:rPr lang="en-US" dirty="0"/>
              <a:t>This is </a:t>
            </a:r>
            <a:r>
              <a:rPr lang="en-US" i="1" dirty="0"/>
              <a:t>terrible</a:t>
            </a:r>
            <a:r>
              <a:rPr lang="en-US" dirty="0"/>
              <a:t>! These bandits are </a:t>
            </a:r>
            <a:r>
              <a:rPr lang="en-US" u="sng" dirty="0"/>
              <a:t>slave traders</a:t>
            </a:r>
            <a:r>
              <a:rPr lang="en-US" dirty="0"/>
              <a:t>! The populace of Divinity’s Reach is under threat and *</a:t>
            </a:r>
            <a:r>
              <a:rPr lang="en-US" i="1" dirty="0"/>
              <a:t>we</a:t>
            </a:r>
            <a:r>
              <a:rPr lang="en-US" dirty="0"/>
              <a:t>* must bring this devious act to light. </a:t>
            </a:r>
            <a:r>
              <a:rPr lang="en-US" b="1" dirty="0"/>
              <a:t>Shall we follow that tunnel out and see were these villains reside?  </a:t>
            </a:r>
          </a:p>
        </p:txBody>
      </p:sp>
      <p:sp>
        <p:nvSpPr>
          <p:cNvPr id="16" name="TextBox 15">
            <a:extLst>
              <a:ext uri="{FF2B5EF4-FFF2-40B4-BE49-F238E27FC236}">
                <a16:creationId xmlns:a16="http://schemas.microsoft.com/office/drawing/2014/main" id="{32DA6A27-FA0E-F03E-5E3D-426E3B60218E}"/>
              </a:ext>
            </a:extLst>
          </p:cNvPr>
          <p:cNvSpPr txBox="1"/>
          <p:nvPr/>
        </p:nvSpPr>
        <p:spPr>
          <a:xfrm>
            <a:off x="4603348" y="355406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6</a:t>
            </a:r>
          </a:p>
        </p:txBody>
      </p:sp>
    </p:spTree>
    <p:extLst>
      <p:ext uri="{BB962C8B-B14F-4D97-AF65-F5344CB8AC3E}">
        <p14:creationId xmlns:p14="http://schemas.microsoft.com/office/powerpoint/2010/main" val="57036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A4E26-99F9-8F01-1545-D303831CD141}"/>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A3205E70-E189-B461-27B7-44AC2C2096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6386A469-BD56-67BD-BF03-C68AE6AE885B}"/>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C9B32AFB-DFBE-B870-C4AF-A9DC2FF8EC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EE057EE4-DAE6-E2D0-172D-492BB42763C4}"/>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BF493B4C-2E9C-C82D-CD66-3BC4C7BB127D}"/>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DB2D372D-0DE2-2157-D5E5-456C8F11A308}"/>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48BB23F7-0AA0-0DB0-8277-843215525389}"/>
              </a:ext>
            </a:extLst>
          </p:cNvPr>
          <p:cNvSpPr txBox="1"/>
          <p:nvPr/>
        </p:nvSpPr>
        <p:spPr>
          <a:xfrm>
            <a:off x="6586827" y="1120765"/>
            <a:ext cx="2476500" cy="3139321"/>
          </a:xfrm>
          <a:prstGeom prst="rect">
            <a:avLst/>
          </a:prstGeom>
          <a:noFill/>
          <a:ln>
            <a:noFill/>
          </a:ln>
        </p:spPr>
        <p:txBody>
          <a:bodyPr wrap="square" rtlCol="0">
            <a:spAutoFit/>
          </a:bodyPr>
          <a:lstStyle/>
          <a:p>
            <a:r>
              <a:rPr lang="en-US" dirty="0"/>
              <a:t>I hope you showed them no mercy. Lexi just finished telling me about how difficult it’s been to get supplies. Shall we help clear the road? </a:t>
            </a:r>
            <a:r>
              <a:rPr lang="en-US" b="1" dirty="0"/>
              <a:t>We need to check on the Bar Curtis Ranch, past the Altar Brook bridge.</a:t>
            </a:r>
          </a:p>
        </p:txBody>
      </p:sp>
      <p:sp>
        <p:nvSpPr>
          <p:cNvPr id="17" name="TextBox 16">
            <a:extLst>
              <a:ext uri="{FF2B5EF4-FFF2-40B4-BE49-F238E27FC236}">
                <a16:creationId xmlns:a16="http://schemas.microsoft.com/office/drawing/2014/main" id="{25E7041B-25E5-7DB1-26A0-78B7454AE81A}"/>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9</a:t>
            </a:r>
          </a:p>
        </p:txBody>
      </p:sp>
      <p:pic>
        <p:nvPicPr>
          <p:cNvPr id="18" name="Picture 17">
            <a:extLst>
              <a:ext uri="{FF2B5EF4-FFF2-40B4-BE49-F238E27FC236}">
                <a16:creationId xmlns:a16="http://schemas.microsoft.com/office/drawing/2014/main" id="{9527D738-1882-A80B-2D37-0B62BEAAD996}"/>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FF646A78-DF36-3FE0-AF6F-C02CD1383B58}"/>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45BB686F-BD8C-88E2-1869-BD83FF32632B}"/>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7E60F2F2-7D07-E62F-A490-07DDB0C4008D}"/>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D221E022-9575-A1D3-FC4C-5745EF1FE7AE}"/>
              </a:ext>
            </a:extLst>
          </p:cNvPr>
          <p:cNvSpPr txBox="1"/>
          <p:nvPr/>
        </p:nvSpPr>
        <p:spPr>
          <a:xfrm>
            <a:off x="2950619" y="1014289"/>
            <a:ext cx="2476500" cy="3693319"/>
          </a:xfrm>
          <a:prstGeom prst="rect">
            <a:avLst/>
          </a:prstGeom>
          <a:noFill/>
          <a:ln>
            <a:noFill/>
          </a:ln>
        </p:spPr>
        <p:txBody>
          <a:bodyPr wrap="square" rtlCol="0">
            <a:spAutoFit/>
          </a:bodyPr>
          <a:lstStyle/>
          <a:p>
            <a:r>
              <a:rPr lang="en-US" dirty="0"/>
              <a:t>Slave collars and cages, by the nine… Jennah...I mean </a:t>
            </a:r>
            <a:r>
              <a:rPr lang="en-US" i="1" dirty="0"/>
              <a:t>the queen</a:t>
            </a:r>
            <a:r>
              <a:rPr lang="en-US" dirty="0"/>
              <a:t>, won’t be happy to hear this.  I’m also concerned about these centaur attacks. Let’s see if we can push them back and buy us some room to think. </a:t>
            </a:r>
            <a:r>
              <a:rPr lang="en-US" b="1" dirty="0"/>
              <a:t>Reclaim the plateau and meet me by the trading post.</a:t>
            </a:r>
          </a:p>
        </p:txBody>
      </p:sp>
      <p:sp>
        <p:nvSpPr>
          <p:cNvPr id="23" name="TextBox 22">
            <a:extLst>
              <a:ext uri="{FF2B5EF4-FFF2-40B4-BE49-F238E27FC236}">
                <a16:creationId xmlns:a16="http://schemas.microsoft.com/office/drawing/2014/main" id="{ED00031F-4164-411B-CC3C-A9583928F346}"/>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8</a:t>
            </a:r>
          </a:p>
        </p:txBody>
      </p:sp>
    </p:spTree>
    <p:extLst>
      <p:ext uri="{BB962C8B-B14F-4D97-AF65-F5344CB8AC3E}">
        <p14:creationId xmlns:p14="http://schemas.microsoft.com/office/powerpoint/2010/main" val="360047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0EE92-D286-2793-FE37-F84842707AD5}"/>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50BF3FB3-82C5-9F8F-FD42-C9F3D9795F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864A91AD-B2F7-7568-A680-EB90B28588BC}"/>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29613A77-53E2-4C71-1115-E23E0DB80F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6FC474D5-085B-D182-D88E-AB0B1911B8B9}"/>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0CE7367B-C988-08EB-31E1-ACA32388A640}"/>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8014D151-51FA-A38A-D543-F11CCF8121E2}"/>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FCEF3777-CB39-7A6E-C629-CA453D0C57FF}"/>
              </a:ext>
            </a:extLst>
          </p:cNvPr>
          <p:cNvSpPr txBox="1"/>
          <p:nvPr/>
        </p:nvSpPr>
        <p:spPr>
          <a:xfrm>
            <a:off x="6586827" y="1120765"/>
            <a:ext cx="2314430" cy="3139321"/>
          </a:xfrm>
          <a:prstGeom prst="rect">
            <a:avLst/>
          </a:prstGeom>
          <a:noFill/>
          <a:ln>
            <a:noFill/>
          </a:ln>
        </p:spPr>
        <p:txBody>
          <a:bodyPr wrap="square" rtlCol="0">
            <a:spAutoFit/>
          </a:bodyPr>
          <a:lstStyle/>
          <a:p>
            <a:r>
              <a:rPr lang="en-US" dirty="0"/>
              <a:t>*</a:t>
            </a:r>
            <a:r>
              <a:rPr lang="en-US" i="1" dirty="0"/>
              <a:t>breathing heavily</a:t>
            </a:r>
            <a:r>
              <a:rPr lang="en-US" dirty="0"/>
              <a:t>* Whew…this hero thing might actually be your calling.</a:t>
            </a:r>
          </a:p>
          <a:p>
            <a:r>
              <a:rPr lang="en-US" dirty="0"/>
              <a:t>That or you are one unlucky person with skills to back it up.</a:t>
            </a:r>
          </a:p>
          <a:p>
            <a:r>
              <a:rPr lang="en-US" b="1" dirty="0"/>
              <a:t>Let’s head back and take a break at the township of Claypool.</a:t>
            </a:r>
          </a:p>
        </p:txBody>
      </p:sp>
      <p:sp>
        <p:nvSpPr>
          <p:cNvPr id="17" name="TextBox 16">
            <a:extLst>
              <a:ext uri="{FF2B5EF4-FFF2-40B4-BE49-F238E27FC236}">
                <a16:creationId xmlns:a16="http://schemas.microsoft.com/office/drawing/2014/main" id="{AF528801-E3E0-4E95-7FBF-1FCAF17F7DDF}"/>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11</a:t>
            </a:r>
          </a:p>
        </p:txBody>
      </p:sp>
      <p:pic>
        <p:nvPicPr>
          <p:cNvPr id="18" name="Picture 17">
            <a:extLst>
              <a:ext uri="{FF2B5EF4-FFF2-40B4-BE49-F238E27FC236}">
                <a16:creationId xmlns:a16="http://schemas.microsoft.com/office/drawing/2014/main" id="{954D4881-90CC-3963-5898-0BCB7461B128}"/>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59C95014-31BB-F21E-656F-1FEBBE0BF13B}"/>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721046B0-20F4-074A-8460-B0806736561C}"/>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9DA9A039-388B-5BEA-CC43-7EE5E68FDAEF}"/>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A73F1A05-884C-A099-0037-337273652218}"/>
              </a:ext>
            </a:extLst>
          </p:cNvPr>
          <p:cNvSpPr txBox="1"/>
          <p:nvPr/>
        </p:nvSpPr>
        <p:spPr>
          <a:xfrm>
            <a:off x="2950619" y="1014289"/>
            <a:ext cx="2476500" cy="3693319"/>
          </a:xfrm>
          <a:prstGeom prst="rect">
            <a:avLst/>
          </a:prstGeom>
          <a:noFill/>
          <a:ln>
            <a:noFill/>
          </a:ln>
        </p:spPr>
        <p:txBody>
          <a:bodyPr wrap="square" rtlCol="0">
            <a:spAutoFit/>
          </a:bodyPr>
          <a:lstStyle/>
          <a:p>
            <a:r>
              <a:rPr lang="en-US" dirty="0"/>
              <a:t>Looks like those bandits have also found a way out on this side of the mountain. On top of that Curtis keeps petitioning the Seraph for a “</a:t>
            </a:r>
            <a:r>
              <a:rPr lang="en-US" i="1" dirty="0"/>
              <a:t>harpy defense force</a:t>
            </a:r>
            <a:r>
              <a:rPr lang="en-US" dirty="0"/>
              <a:t>”. I guess we are it today. </a:t>
            </a:r>
          </a:p>
          <a:p>
            <a:r>
              <a:rPr lang="en-US" b="1" dirty="0"/>
              <a:t>Let’s head into the western hills and put some birdbrains to sword.</a:t>
            </a:r>
          </a:p>
        </p:txBody>
      </p:sp>
      <p:sp>
        <p:nvSpPr>
          <p:cNvPr id="23" name="TextBox 22">
            <a:extLst>
              <a:ext uri="{FF2B5EF4-FFF2-40B4-BE49-F238E27FC236}">
                <a16:creationId xmlns:a16="http://schemas.microsoft.com/office/drawing/2014/main" id="{AEE9163E-1803-6F22-18B8-C29BE68B4B92}"/>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10</a:t>
            </a:r>
          </a:p>
        </p:txBody>
      </p:sp>
    </p:spTree>
    <p:extLst>
      <p:ext uri="{BB962C8B-B14F-4D97-AF65-F5344CB8AC3E}">
        <p14:creationId xmlns:p14="http://schemas.microsoft.com/office/powerpoint/2010/main" val="1086447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93BA-8635-5487-355E-D66CE64713FF}"/>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DE57C93B-EF74-5F90-81EB-197AD7BF1E9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C398730F-ECA7-796B-826E-1813F636BF9A}"/>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CE3666EC-DF76-D215-DAC8-3CAED9275FCF}"/>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399228F1-019B-6EBF-40A5-A94D64A80F59}"/>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665C4C84-8917-822C-F0FF-E8EA48F15514}"/>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05D9194F-71A1-9195-6EE5-C279167496D8}"/>
              </a:ext>
            </a:extLst>
          </p:cNvPr>
          <p:cNvSpPr txBox="1"/>
          <p:nvPr/>
        </p:nvSpPr>
        <p:spPr>
          <a:xfrm>
            <a:off x="6654794" y="1139653"/>
            <a:ext cx="2504755" cy="3139321"/>
          </a:xfrm>
          <a:prstGeom prst="rect">
            <a:avLst/>
          </a:prstGeom>
          <a:noFill/>
          <a:ln>
            <a:noFill/>
          </a:ln>
        </p:spPr>
        <p:txBody>
          <a:bodyPr wrap="square" rtlCol="0">
            <a:spAutoFit/>
          </a:bodyPr>
          <a:lstStyle/>
          <a:p>
            <a:r>
              <a:rPr lang="en-US" dirty="0"/>
              <a:t>They dare disrupt my shipment of silk underwear. What? How else is one supposed to flaunt their wealth!? Thanks for helping recover my *cough* </a:t>
            </a:r>
            <a:r>
              <a:rPr lang="en-US" i="1" dirty="0"/>
              <a:t>supplies,</a:t>
            </a:r>
            <a:r>
              <a:rPr lang="en-US" dirty="0"/>
              <a:t> but ugh, the stench here is horrible.</a:t>
            </a:r>
            <a:br>
              <a:rPr lang="en-US" dirty="0"/>
            </a:br>
            <a:r>
              <a:rPr lang="en-US" b="1" dirty="0"/>
              <a:t>Let’s head to the ridge for some fresh air.</a:t>
            </a:r>
          </a:p>
        </p:txBody>
      </p:sp>
      <p:sp>
        <p:nvSpPr>
          <p:cNvPr id="9" name="TextBox 8">
            <a:extLst>
              <a:ext uri="{FF2B5EF4-FFF2-40B4-BE49-F238E27FC236}">
                <a16:creationId xmlns:a16="http://schemas.microsoft.com/office/drawing/2014/main" id="{BD564809-B6CE-A4B7-018F-DD900AC189B7}"/>
              </a:ext>
            </a:extLst>
          </p:cNvPr>
          <p:cNvSpPr txBox="1"/>
          <p:nvPr/>
        </p:nvSpPr>
        <p:spPr>
          <a:xfrm>
            <a:off x="8364923" y="398696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13</a:t>
            </a:r>
          </a:p>
        </p:txBody>
      </p:sp>
      <p:pic>
        <p:nvPicPr>
          <p:cNvPr id="3" name="Picture 2" descr="A video game character wearing armor&#10;&#10;AI-generated content may be incorrect.">
            <a:extLst>
              <a:ext uri="{FF2B5EF4-FFF2-40B4-BE49-F238E27FC236}">
                <a16:creationId xmlns:a16="http://schemas.microsoft.com/office/drawing/2014/main" id="{FAEDE715-5917-C3C0-C3F4-8B5B9588EA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7" name="Picture 16">
            <a:extLst>
              <a:ext uri="{FF2B5EF4-FFF2-40B4-BE49-F238E27FC236}">
                <a16:creationId xmlns:a16="http://schemas.microsoft.com/office/drawing/2014/main" id="{F4DCF501-CD5D-3A85-B270-A048DD310BA5}"/>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8" name="Picture 17">
            <a:extLst>
              <a:ext uri="{FF2B5EF4-FFF2-40B4-BE49-F238E27FC236}">
                <a16:creationId xmlns:a16="http://schemas.microsoft.com/office/drawing/2014/main" id="{74E3991A-04E1-2AC5-6A5C-EBBA042D68BC}"/>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1" name="Picture 20">
            <a:extLst>
              <a:ext uri="{FF2B5EF4-FFF2-40B4-BE49-F238E27FC236}">
                <a16:creationId xmlns:a16="http://schemas.microsoft.com/office/drawing/2014/main" id="{CF7CE1C9-5892-C5CF-9C3C-7026390D4B37}"/>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2" name="Picture 21">
            <a:extLst>
              <a:ext uri="{FF2B5EF4-FFF2-40B4-BE49-F238E27FC236}">
                <a16:creationId xmlns:a16="http://schemas.microsoft.com/office/drawing/2014/main" id="{89B7795A-8432-6FB8-D2F4-4C15A92C52E0}"/>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3" name="TextBox 22">
            <a:extLst>
              <a:ext uri="{FF2B5EF4-FFF2-40B4-BE49-F238E27FC236}">
                <a16:creationId xmlns:a16="http://schemas.microsoft.com/office/drawing/2014/main" id="{14BCE834-04E7-8EAB-00F5-38F74DAD3D41}"/>
              </a:ext>
            </a:extLst>
          </p:cNvPr>
          <p:cNvSpPr txBox="1"/>
          <p:nvPr/>
        </p:nvSpPr>
        <p:spPr>
          <a:xfrm>
            <a:off x="2950618" y="1014289"/>
            <a:ext cx="2606207" cy="3416320"/>
          </a:xfrm>
          <a:prstGeom prst="rect">
            <a:avLst/>
          </a:prstGeom>
          <a:noFill/>
          <a:ln>
            <a:noFill/>
          </a:ln>
        </p:spPr>
        <p:txBody>
          <a:bodyPr wrap="square" rtlCol="0">
            <a:spAutoFit/>
          </a:bodyPr>
          <a:lstStyle/>
          <a:p>
            <a:r>
              <a:rPr lang="en-US" dirty="0"/>
              <a:t>I need to head back to my duties and give the Queen an update on the bandits and centaur attacks. I heard from the guards that your friend </a:t>
            </a:r>
            <a:r>
              <a:rPr lang="en-US" b="1" dirty="0">
                <a:solidFill>
                  <a:schemeClr val="accent4">
                    <a:lumMod val="75000"/>
                  </a:schemeClr>
                </a:solidFill>
              </a:rPr>
              <a:t>Lord Faren </a:t>
            </a:r>
            <a:r>
              <a:rPr lang="en-US" dirty="0"/>
              <a:t>had recently departed out the hidden exit to the east.</a:t>
            </a:r>
            <a:r>
              <a:rPr lang="en-US" b="1" dirty="0"/>
              <a:t> </a:t>
            </a:r>
          </a:p>
          <a:p>
            <a:r>
              <a:rPr lang="en-US" b="1" dirty="0"/>
              <a:t>That is towards the Heartwoods, a troublesome spot.</a:t>
            </a:r>
          </a:p>
        </p:txBody>
      </p:sp>
      <p:sp>
        <p:nvSpPr>
          <p:cNvPr id="24" name="TextBox 23">
            <a:extLst>
              <a:ext uri="{FF2B5EF4-FFF2-40B4-BE49-F238E27FC236}">
                <a16:creationId xmlns:a16="http://schemas.microsoft.com/office/drawing/2014/main" id="{49424092-6714-0671-8593-2050BB3DE88C}"/>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12</a:t>
            </a:r>
          </a:p>
        </p:txBody>
      </p:sp>
    </p:spTree>
    <p:extLst>
      <p:ext uri="{BB962C8B-B14F-4D97-AF65-F5344CB8AC3E}">
        <p14:creationId xmlns:p14="http://schemas.microsoft.com/office/powerpoint/2010/main" val="209430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9EC6-30A0-5BAF-8EC6-D8F251663FD7}"/>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9504284C-89D8-F4A7-D027-866D0697A4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8B1119C6-8FFA-88BA-3FF2-447CCCF011F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27768084-AFD7-B01A-7DE0-1A84C6C5CDE5}"/>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81ACA58E-1899-3EEE-37C2-18650A6664BF}"/>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1D26F7AE-58E4-A8F6-FFF6-6CF5E205D702}"/>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9ADB540C-268B-5A20-0F98-A3C327A9B8AA}"/>
              </a:ext>
            </a:extLst>
          </p:cNvPr>
          <p:cNvSpPr txBox="1"/>
          <p:nvPr/>
        </p:nvSpPr>
        <p:spPr>
          <a:xfrm>
            <a:off x="6654794" y="1139653"/>
            <a:ext cx="2504755" cy="3139321"/>
          </a:xfrm>
          <a:prstGeom prst="rect">
            <a:avLst/>
          </a:prstGeom>
          <a:noFill/>
          <a:ln>
            <a:noFill/>
          </a:ln>
        </p:spPr>
        <p:txBody>
          <a:bodyPr wrap="square" rtlCol="0">
            <a:spAutoFit/>
          </a:bodyPr>
          <a:lstStyle/>
          <a:p>
            <a:r>
              <a:rPr lang="en-US" dirty="0"/>
              <a:t>First my silk, and now the BEER? These centaur have committed the most heinous of crimes! With this pattern my new armoire might be under attack… and of course, the people. </a:t>
            </a:r>
          </a:p>
          <a:p>
            <a:r>
              <a:rPr lang="en-US" b="1" dirty="0"/>
              <a:t>Let’s head north to the lumbermill.</a:t>
            </a:r>
          </a:p>
        </p:txBody>
      </p:sp>
      <p:sp>
        <p:nvSpPr>
          <p:cNvPr id="9" name="TextBox 8">
            <a:extLst>
              <a:ext uri="{FF2B5EF4-FFF2-40B4-BE49-F238E27FC236}">
                <a16:creationId xmlns:a16="http://schemas.microsoft.com/office/drawing/2014/main" id="{902506E7-A02C-1F8B-5D3D-4EAFE2020770}"/>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15</a:t>
            </a:r>
          </a:p>
        </p:txBody>
      </p:sp>
      <p:pic>
        <p:nvPicPr>
          <p:cNvPr id="10" name="Picture 9" descr="A person in a garment&#10;&#10;AI-generated content may be incorrect.">
            <a:extLst>
              <a:ext uri="{FF2B5EF4-FFF2-40B4-BE49-F238E27FC236}">
                <a16:creationId xmlns:a16="http://schemas.microsoft.com/office/drawing/2014/main" id="{3AFD08DD-81D1-B970-7BB7-AF28E5937C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0ED412F0-B18F-124C-8558-69070C546E50}"/>
              </a:ext>
            </a:extLst>
          </p:cNvPr>
          <p:cNvPicPr>
            <a:picLocks noChangeAspect="1"/>
          </p:cNvPicPr>
          <p:nvPr/>
        </p:nvPicPr>
        <p:blipFill>
          <a:blip r:embed="rId4"/>
          <a:srcRect l="2258" t="6897" r="6679" b="50530"/>
          <a:stretch>
            <a:fillRect/>
          </a:stretch>
        </p:blipFill>
        <p:spPr>
          <a:xfrm rot="10800000" flipH="1">
            <a:off x="2515054" y="2955435"/>
            <a:ext cx="3480933" cy="1528727"/>
          </a:xfrm>
          <a:prstGeom prst="rect">
            <a:avLst/>
          </a:prstGeom>
          <a:ln>
            <a:noFill/>
          </a:ln>
        </p:spPr>
      </p:pic>
      <p:pic>
        <p:nvPicPr>
          <p:cNvPr id="12" name="Picture 11">
            <a:extLst>
              <a:ext uri="{FF2B5EF4-FFF2-40B4-BE49-F238E27FC236}">
                <a16:creationId xmlns:a16="http://schemas.microsoft.com/office/drawing/2014/main" id="{CB568603-958C-49CF-8402-06C2167A6554}"/>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189D4785-AC62-AD01-3977-1B3A36D66EBE}"/>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4AC4EE1E-12EE-48FD-9359-AB980A0C22CB}"/>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94378E9C-EEAB-3C99-FDFF-9C9B1FEC199F}"/>
              </a:ext>
            </a:extLst>
          </p:cNvPr>
          <p:cNvSpPr txBox="1"/>
          <p:nvPr/>
        </p:nvSpPr>
        <p:spPr>
          <a:xfrm>
            <a:off x="2971989" y="1037308"/>
            <a:ext cx="2654558" cy="2862322"/>
          </a:xfrm>
          <a:prstGeom prst="rect">
            <a:avLst/>
          </a:prstGeom>
          <a:noFill/>
          <a:ln>
            <a:noFill/>
          </a:ln>
        </p:spPr>
        <p:txBody>
          <a:bodyPr wrap="square" rtlCol="0">
            <a:spAutoFit/>
          </a:bodyPr>
          <a:lstStyle/>
          <a:p>
            <a:r>
              <a:rPr lang="en-US" dirty="0"/>
              <a:t>Well, I think it smells worse here then back in that pigsty those hoofed buffoons were using. That swamp is terrifying, lets avoid it for now, but </a:t>
            </a:r>
          </a:p>
          <a:p>
            <a:r>
              <a:rPr lang="en-US" dirty="0"/>
              <a:t>I do know a good place to get a refreshing drink.</a:t>
            </a:r>
          </a:p>
          <a:p>
            <a:r>
              <a:rPr lang="en-US" b="1" dirty="0"/>
              <a:t>Can we head to the Eldvin Monastery?</a:t>
            </a:r>
          </a:p>
        </p:txBody>
      </p:sp>
      <p:sp>
        <p:nvSpPr>
          <p:cNvPr id="16" name="TextBox 15">
            <a:extLst>
              <a:ext uri="{FF2B5EF4-FFF2-40B4-BE49-F238E27FC236}">
                <a16:creationId xmlns:a16="http://schemas.microsoft.com/office/drawing/2014/main" id="{9B79C382-9DC9-45AF-DB9E-8D4772C59D9D}"/>
              </a:ext>
            </a:extLst>
          </p:cNvPr>
          <p:cNvSpPr txBox="1"/>
          <p:nvPr/>
        </p:nvSpPr>
        <p:spPr>
          <a:xfrm>
            <a:off x="4615109" y="364018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14</a:t>
            </a:r>
          </a:p>
        </p:txBody>
      </p:sp>
    </p:spTree>
    <p:extLst>
      <p:ext uri="{BB962C8B-B14F-4D97-AF65-F5344CB8AC3E}">
        <p14:creationId xmlns:p14="http://schemas.microsoft.com/office/powerpoint/2010/main" val="403037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2768</TotalTime>
  <Words>1534</Words>
  <Application>Microsoft Office PowerPoint</Application>
  <PresentationFormat>Widescreen</PresentationFormat>
  <Paragraphs>114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Harrington</vt:lpstr>
      <vt:lpstr>Old English Text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Nolan Cousineau</dc:creator>
  <cp:lastModifiedBy>Nolan Cousineau</cp:lastModifiedBy>
  <cp:revision>36</cp:revision>
  <dcterms:created xsi:type="dcterms:W3CDTF">2025-07-26T14:06:23Z</dcterms:created>
  <dcterms:modified xsi:type="dcterms:W3CDTF">2025-07-28T14:48:21Z</dcterms:modified>
</cp:coreProperties>
</file>